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309" r:id="rId2"/>
    <p:sldId id="321" r:id="rId3"/>
    <p:sldId id="314" r:id="rId4"/>
    <p:sldId id="315" r:id="rId5"/>
    <p:sldId id="316" r:id="rId6"/>
    <p:sldId id="317" r:id="rId7"/>
    <p:sldId id="318" r:id="rId8"/>
    <p:sldId id="319" r:id="rId9"/>
    <p:sldId id="259" r:id="rId10"/>
    <p:sldId id="258" r:id="rId11"/>
    <p:sldId id="287" r:id="rId12"/>
    <p:sldId id="305" r:id="rId13"/>
    <p:sldId id="320" r:id="rId14"/>
    <p:sldId id="260" r:id="rId15"/>
    <p:sldId id="310" r:id="rId16"/>
    <p:sldId id="264" r:id="rId17"/>
  </p:sldIdLst>
  <p:sldSz cx="18288000" cy="10287000"/>
  <p:notesSz cx="6858000" cy="9144000"/>
  <p:embeddedFontLst>
    <p:embeddedFont>
      <p:font typeface="Aileron Bold" panose="020B0604020202020204" charset="0"/>
      <p:regular r:id="rId19"/>
    </p:embeddedFont>
    <p:embeddedFont>
      <p:font typeface="Aileron Heavy" panose="020B0604020202020204" charset="0"/>
      <p:regular r:id="rId20"/>
    </p:embeddedFont>
    <p:embeddedFont>
      <p:font typeface="Arial Bold" panose="020B0704020202020204" pitchFamily="34" charset="0"/>
      <p:regular r:id="rId21"/>
      <p:bold r:id="rId22"/>
    </p:embeddedFont>
    <p:embeddedFont>
      <p:font typeface="Arialle" panose="020B0604020202020204" charset="0"/>
      <p:regular r:id="rId23"/>
    </p:embeddedFont>
    <p:embeddedFont>
      <p:font typeface="Arialle Bold" panose="020B0604020202020204" charset="0"/>
      <p:regular r:id="rId24"/>
    </p:embeddedFont>
    <p:embeddedFont>
      <p:font typeface="Canva Sans Bold" panose="020B0604020202020204" charset="0"/>
      <p:regular r:id="rId25"/>
    </p:embeddedFont>
    <p:embeddedFont>
      <p:font typeface="Garet ExtraBold" panose="020B0604020202020204" charset="0"/>
      <p:regular r:id="rId26"/>
    </p:embeddedFont>
    <p:embeddedFont>
      <p:font typeface="Montserrat Classic" panose="020B0604020202020204" charset="0"/>
      <p:regular r:id="rId27"/>
    </p:embeddedFont>
    <p:embeddedFont>
      <p:font typeface="Montserrat Classic Bold" panose="020B0604020202020204" charset="0"/>
      <p:regular r:id="rId28"/>
    </p:embeddedFont>
    <p:embeddedFont>
      <p:font typeface="Open Sans" panose="020B0606030504020204" pitchFamily="34" charset="0"/>
      <p:regular r:id="rId29"/>
      <p:bold r:id="rId30"/>
      <p:italic r:id="rId31"/>
      <p:boldItalic r:id="rId32"/>
    </p:embeddedFont>
    <p:embeddedFont>
      <p:font typeface="Poppins" panose="00000500000000000000" pitchFamily="2" charset="0"/>
      <p:regular r:id="rId33"/>
      <p:bold r:id="rId34"/>
      <p:italic r:id="rId35"/>
      <p:boldItalic r:id="rId36"/>
    </p:embeddedFont>
    <p:embeddedFont>
      <p:font typeface="Poppins Bold" panose="00000800000000000000" charset="0"/>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E492ED-DA9D-45CC-BEFA-AC3690B9F072}" v="15" dt="2024-03-20T17:14:33.1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94622" autoAdjust="0"/>
  </p:normalViewPr>
  <p:slideViewPr>
    <p:cSldViewPr>
      <p:cViewPr varScale="1">
        <p:scale>
          <a:sx n="72" d="100"/>
          <a:sy n="72" d="100"/>
        </p:scale>
        <p:origin x="654" y="-5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font" Target="fonts/font16.fntdata"/><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th Frey" userId="747592bf2c8878d1" providerId="LiveId" clId="{47E492ED-DA9D-45CC-BEFA-AC3690B9F072}"/>
    <pc:docChg chg="undo custSel addSld delSld modSld sldOrd">
      <pc:chgData name="Keith Frey" userId="747592bf2c8878d1" providerId="LiveId" clId="{47E492ED-DA9D-45CC-BEFA-AC3690B9F072}" dt="2024-03-20T17:18:29.496" v="370" actId="2696"/>
      <pc:docMkLst>
        <pc:docMk/>
      </pc:docMkLst>
      <pc:sldChg chg="modSp del mod">
        <pc:chgData name="Keith Frey" userId="747592bf2c8878d1" providerId="LiveId" clId="{47E492ED-DA9D-45CC-BEFA-AC3690B9F072}" dt="2024-03-14T22:07:02.222" v="173" actId="2696"/>
        <pc:sldMkLst>
          <pc:docMk/>
          <pc:sldMk cId="0" sldId="256"/>
        </pc:sldMkLst>
        <pc:spChg chg="mod">
          <ac:chgData name="Keith Frey" userId="747592bf2c8878d1" providerId="LiveId" clId="{47E492ED-DA9D-45CC-BEFA-AC3690B9F072}" dt="2024-03-13T20:33:37.597" v="0" actId="6549"/>
          <ac:spMkLst>
            <pc:docMk/>
            <pc:sldMk cId="0" sldId="256"/>
            <ac:spMk id="9" creationId="{00000000-0000-0000-0000-000000000000}"/>
          </ac:spMkLst>
        </pc:spChg>
        <pc:spChg chg="mod">
          <ac:chgData name="Keith Frey" userId="747592bf2c8878d1" providerId="LiveId" clId="{47E492ED-DA9D-45CC-BEFA-AC3690B9F072}" dt="2024-03-13T20:33:57.879" v="3" actId="14100"/>
          <ac:spMkLst>
            <pc:docMk/>
            <pc:sldMk cId="0" sldId="256"/>
            <ac:spMk id="22" creationId="{00000000-0000-0000-0000-000000000000}"/>
          </ac:spMkLst>
        </pc:spChg>
      </pc:sldChg>
      <pc:sldChg chg="delSp modSp add del mod">
        <pc:chgData name="Keith Frey" userId="747592bf2c8878d1" providerId="LiveId" clId="{47E492ED-DA9D-45CC-BEFA-AC3690B9F072}" dt="2024-03-14T22:14:06.091" v="217" actId="2696"/>
        <pc:sldMkLst>
          <pc:docMk/>
          <pc:sldMk cId="0" sldId="257"/>
        </pc:sldMkLst>
        <pc:spChg chg="mod">
          <ac:chgData name="Keith Frey" userId="747592bf2c8878d1" providerId="LiveId" clId="{47E492ED-DA9D-45CC-BEFA-AC3690B9F072}" dt="2024-03-14T22:04:54.009" v="168" actId="1076"/>
          <ac:spMkLst>
            <pc:docMk/>
            <pc:sldMk cId="0" sldId="257"/>
            <ac:spMk id="9" creationId="{00000000-0000-0000-0000-000000000000}"/>
          </ac:spMkLst>
        </pc:spChg>
        <pc:spChg chg="mod">
          <ac:chgData name="Keith Frey" userId="747592bf2c8878d1" providerId="LiveId" clId="{47E492ED-DA9D-45CC-BEFA-AC3690B9F072}" dt="2024-03-14T22:05:12.488" v="171" actId="1076"/>
          <ac:spMkLst>
            <pc:docMk/>
            <pc:sldMk cId="0" sldId="257"/>
            <ac:spMk id="10" creationId="{00000000-0000-0000-0000-000000000000}"/>
          </ac:spMkLst>
        </pc:spChg>
        <pc:spChg chg="mod">
          <ac:chgData name="Keith Frey" userId="747592bf2c8878d1" providerId="LiveId" clId="{47E492ED-DA9D-45CC-BEFA-AC3690B9F072}" dt="2024-03-14T22:05:00.160" v="169" actId="1076"/>
          <ac:spMkLst>
            <pc:docMk/>
            <pc:sldMk cId="0" sldId="257"/>
            <ac:spMk id="12" creationId="{00000000-0000-0000-0000-000000000000}"/>
          </ac:spMkLst>
        </pc:spChg>
        <pc:spChg chg="mod">
          <ac:chgData name="Keith Frey" userId="747592bf2c8878d1" providerId="LiveId" clId="{47E492ED-DA9D-45CC-BEFA-AC3690B9F072}" dt="2024-03-14T22:05:18.088" v="172" actId="1076"/>
          <ac:spMkLst>
            <pc:docMk/>
            <pc:sldMk cId="0" sldId="257"/>
            <ac:spMk id="13" creationId="{00000000-0000-0000-0000-000000000000}"/>
          </ac:spMkLst>
        </pc:spChg>
        <pc:spChg chg="del">
          <ac:chgData name="Keith Frey" userId="747592bf2c8878d1" providerId="LiveId" clId="{47E492ED-DA9D-45CC-BEFA-AC3690B9F072}" dt="2024-03-14T22:03:34.956" v="156" actId="21"/>
          <ac:spMkLst>
            <pc:docMk/>
            <pc:sldMk cId="0" sldId="257"/>
            <ac:spMk id="17" creationId="{00000000-0000-0000-0000-000000000000}"/>
          </ac:spMkLst>
        </pc:spChg>
        <pc:spChg chg="del">
          <ac:chgData name="Keith Frey" userId="747592bf2c8878d1" providerId="LiveId" clId="{47E492ED-DA9D-45CC-BEFA-AC3690B9F072}" dt="2024-03-14T22:04:13.126" v="162" actId="21"/>
          <ac:spMkLst>
            <pc:docMk/>
            <pc:sldMk cId="0" sldId="257"/>
            <ac:spMk id="18" creationId="{00000000-0000-0000-0000-000000000000}"/>
          </ac:spMkLst>
        </pc:spChg>
        <pc:spChg chg="del">
          <ac:chgData name="Keith Frey" userId="747592bf2c8878d1" providerId="LiveId" clId="{47E492ED-DA9D-45CC-BEFA-AC3690B9F072}" dt="2024-03-14T22:04:29.108" v="165" actId="21"/>
          <ac:spMkLst>
            <pc:docMk/>
            <pc:sldMk cId="0" sldId="257"/>
            <ac:spMk id="19" creationId="{00000000-0000-0000-0000-000000000000}"/>
          </ac:spMkLst>
        </pc:spChg>
        <pc:spChg chg="del">
          <ac:chgData name="Keith Frey" userId="747592bf2c8878d1" providerId="LiveId" clId="{47E492ED-DA9D-45CC-BEFA-AC3690B9F072}" dt="2024-03-14T22:03:32.409" v="155" actId="21"/>
          <ac:spMkLst>
            <pc:docMk/>
            <pc:sldMk cId="0" sldId="257"/>
            <ac:spMk id="20" creationId="{00000000-0000-0000-0000-000000000000}"/>
          </ac:spMkLst>
        </pc:spChg>
        <pc:spChg chg="del">
          <ac:chgData name="Keith Frey" userId="747592bf2c8878d1" providerId="LiveId" clId="{47E492ED-DA9D-45CC-BEFA-AC3690B9F072}" dt="2024-03-14T22:03:40.726" v="157" actId="21"/>
          <ac:spMkLst>
            <pc:docMk/>
            <pc:sldMk cId="0" sldId="257"/>
            <ac:spMk id="21" creationId="{00000000-0000-0000-0000-000000000000}"/>
          </ac:spMkLst>
        </pc:spChg>
        <pc:spChg chg="del">
          <ac:chgData name="Keith Frey" userId="747592bf2c8878d1" providerId="LiveId" clId="{47E492ED-DA9D-45CC-BEFA-AC3690B9F072}" dt="2024-03-14T22:03:57.234" v="159" actId="21"/>
          <ac:spMkLst>
            <pc:docMk/>
            <pc:sldMk cId="0" sldId="257"/>
            <ac:spMk id="22" creationId="{00000000-0000-0000-0000-000000000000}"/>
          </ac:spMkLst>
        </pc:spChg>
        <pc:spChg chg="del">
          <ac:chgData name="Keith Frey" userId="747592bf2c8878d1" providerId="LiveId" clId="{47E492ED-DA9D-45CC-BEFA-AC3690B9F072}" dt="2024-03-14T22:03:49.712" v="158" actId="21"/>
          <ac:spMkLst>
            <pc:docMk/>
            <pc:sldMk cId="0" sldId="257"/>
            <ac:spMk id="23" creationId="{00000000-0000-0000-0000-000000000000}"/>
          </ac:spMkLst>
        </pc:spChg>
        <pc:spChg chg="del">
          <ac:chgData name="Keith Frey" userId="747592bf2c8878d1" providerId="LiveId" clId="{47E492ED-DA9D-45CC-BEFA-AC3690B9F072}" dt="2024-03-14T22:04:08.421" v="161" actId="21"/>
          <ac:spMkLst>
            <pc:docMk/>
            <pc:sldMk cId="0" sldId="257"/>
            <ac:spMk id="24" creationId="{00000000-0000-0000-0000-000000000000}"/>
          </ac:spMkLst>
        </pc:spChg>
        <pc:spChg chg="del">
          <ac:chgData name="Keith Frey" userId="747592bf2c8878d1" providerId="LiveId" clId="{47E492ED-DA9D-45CC-BEFA-AC3690B9F072}" dt="2024-03-14T22:04:03.222" v="160" actId="21"/>
          <ac:spMkLst>
            <pc:docMk/>
            <pc:sldMk cId="0" sldId="257"/>
            <ac:spMk id="25" creationId="{00000000-0000-0000-0000-000000000000}"/>
          </ac:spMkLst>
        </pc:spChg>
        <pc:spChg chg="del">
          <ac:chgData name="Keith Frey" userId="747592bf2c8878d1" providerId="LiveId" clId="{47E492ED-DA9D-45CC-BEFA-AC3690B9F072}" dt="2024-03-14T22:04:19.713" v="163" actId="21"/>
          <ac:spMkLst>
            <pc:docMk/>
            <pc:sldMk cId="0" sldId="257"/>
            <ac:spMk id="26" creationId="{00000000-0000-0000-0000-000000000000}"/>
          </ac:spMkLst>
        </pc:spChg>
        <pc:grpChg chg="mod">
          <ac:chgData name="Keith Frey" userId="747592bf2c8878d1" providerId="LiveId" clId="{47E492ED-DA9D-45CC-BEFA-AC3690B9F072}" dt="2024-03-14T22:04:46.612" v="167" actId="14100"/>
          <ac:grpSpMkLst>
            <pc:docMk/>
            <pc:sldMk cId="0" sldId="257"/>
            <ac:grpSpMk id="3" creationId="{00000000-0000-0000-0000-000000000000}"/>
          </ac:grpSpMkLst>
        </pc:grpChg>
        <pc:grpChg chg="mod">
          <ac:chgData name="Keith Frey" userId="747592bf2c8878d1" providerId="LiveId" clId="{47E492ED-DA9D-45CC-BEFA-AC3690B9F072}" dt="2024-03-14T22:05:06.564" v="170" actId="1076"/>
          <ac:grpSpMkLst>
            <pc:docMk/>
            <pc:sldMk cId="0" sldId="257"/>
            <ac:grpSpMk id="6" creationId="{00000000-0000-0000-0000-000000000000}"/>
          </ac:grpSpMkLst>
        </pc:grpChg>
        <pc:grpChg chg="del">
          <ac:chgData name="Keith Frey" userId="747592bf2c8878d1" providerId="LiveId" clId="{47E492ED-DA9D-45CC-BEFA-AC3690B9F072}" dt="2024-03-14T22:04:22.838" v="164" actId="21"/>
          <ac:grpSpMkLst>
            <pc:docMk/>
            <pc:sldMk cId="0" sldId="257"/>
            <ac:grpSpMk id="14" creationId="{00000000-0000-0000-0000-000000000000}"/>
          </ac:grpSpMkLst>
        </pc:grpChg>
      </pc:sldChg>
      <pc:sldChg chg="delSp modSp add del mod ord">
        <pc:chgData name="Keith Frey" userId="747592bf2c8878d1" providerId="LiveId" clId="{47E492ED-DA9D-45CC-BEFA-AC3690B9F072}" dt="2024-03-14T22:19:36.572" v="257"/>
        <pc:sldMkLst>
          <pc:docMk/>
          <pc:sldMk cId="0" sldId="258"/>
        </pc:sldMkLst>
        <pc:spChg chg="del">
          <ac:chgData name="Keith Frey" userId="747592bf2c8878d1" providerId="LiveId" clId="{47E492ED-DA9D-45CC-BEFA-AC3690B9F072}" dt="2024-03-14T22:15:32.781" v="223" actId="21"/>
          <ac:spMkLst>
            <pc:docMk/>
            <pc:sldMk cId="0" sldId="258"/>
            <ac:spMk id="9" creationId="{00000000-0000-0000-0000-000000000000}"/>
          </ac:spMkLst>
        </pc:spChg>
        <pc:spChg chg="del">
          <ac:chgData name="Keith Frey" userId="747592bf2c8878d1" providerId="LiveId" clId="{47E492ED-DA9D-45CC-BEFA-AC3690B9F072}" dt="2024-03-14T22:15:42.095" v="226" actId="21"/>
          <ac:spMkLst>
            <pc:docMk/>
            <pc:sldMk cId="0" sldId="258"/>
            <ac:spMk id="26" creationId="{00000000-0000-0000-0000-000000000000}"/>
          </ac:spMkLst>
        </pc:spChg>
        <pc:spChg chg="del">
          <ac:chgData name="Keith Frey" userId="747592bf2c8878d1" providerId="LiveId" clId="{47E492ED-DA9D-45CC-BEFA-AC3690B9F072}" dt="2024-03-14T22:15:07.857" v="222" actId="21"/>
          <ac:spMkLst>
            <pc:docMk/>
            <pc:sldMk cId="0" sldId="258"/>
            <ac:spMk id="28" creationId="{00000000-0000-0000-0000-000000000000}"/>
          </ac:spMkLst>
        </pc:spChg>
        <pc:spChg chg="mod">
          <ac:chgData name="Keith Frey" userId="747592bf2c8878d1" providerId="LiveId" clId="{47E492ED-DA9D-45CC-BEFA-AC3690B9F072}" dt="2024-03-14T22:16:48.992" v="253" actId="114"/>
          <ac:spMkLst>
            <pc:docMk/>
            <pc:sldMk cId="0" sldId="258"/>
            <ac:spMk id="31" creationId="{00000000-0000-0000-0000-000000000000}"/>
          </ac:spMkLst>
        </pc:spChg>
        <pc:spChg chg="mod">
          <ac:chgData name="Keith Frey" userId="747592bf2c8878d1" providerId="LiveId" clId="{47E492ED-DA9D-45CC-BEFA-AC3690B9F072}" dt="2024-03-14T22:16:38.082" v="250" actId="114"/>
          <ac:spMkLst>
            <pc:docMk/>
            <pc:sldMk cId="0" sldId="258"/>
            <ac:spMk id="32" creationId="{00000000-0000-0000-0000-000000000000}"/>
          </ac:spMkLst>
        </pc:spChg>
        <pc:spChg chg="mod">
          <ac:chgData name="Keith Frey" userId="747592bf2c8878d1" providerId="LiveId" clId="{47E492ED-DA9D-45CC-BEFA-AC3690B9F072}" dt="2024-03-14T22:16:23.505" v="247" actId="207"/>
          <ac:spMkLst>
            <pc:docMk/>
            <pc:sldMk cId="0" sldId="258"/>
            <ac:spMk id="33" creationId="{00000000-0000-0000-0000-000000000000}"/>
          </ac:spMkLst>
        </pc:spChg>
        <pc:spChg chg="del">
          <ac:chgData name="Keith Frey" userId="747592bf2c8878d1" providerId="LiveId" clId="{47E492ED-DA9D-45CC-BEFA-AC3690B9F072}" dt="2024-03-14T22:14:58.858" v="220" actId="21"/>
          <ac:spMkLst>
            <pc:docMk/>
            <pc:sldMk cId="0" sldId="258"/>
            <ac:spMk id="34" creationId="{00000000-0000-0000-0000-000000000000}"/>
          </ac:spMkLst>
        </pc:spChg>
        <pc:grpChg chg="del">
          <ac:chgData name="Keith Frey" userId="747592bf2c8878d1" providerId="LiveId" clId="{47E492ED-DA9D-45CC-BEFA-AC3690B9F072}" dt="2024-03-14T22:15:38.578" v="225" actId="21"/>
          <ac:grpSpMkLst>
            <pc:docMk/>
            <pc:sldMk cId="0" sldId="258"/>
            <ac:grpSpMk id="3" creationId="{00000000-0000-0000-0000-000000000000}"/>
          </ac:grpSpMkLst>
        </pc:grpChg>
        <pc:grpChg chg="del">
          <ac:chgData name="Keith Frey" userId="747592bf2c8878d1" providerId="LiveId" clId="{47E492ED-DA9D-45CC-BEFA-AC3690B9F072}" dt="2024-03-14T22:15:36.582" v="224" actId="21"/>
          <ac:grpSpMkLst>
            <pc:docMk/>
            <pc:sldMk cId="0" sldId="258"/>
            <ac:grpSpMk id="10" creationId="{00000000-0000-0000-0000-000000000000}"/>
          </ac:grpSpMkLst>
        </pc:grpChg>
        <pc:grpChg chg="del">
          <ac:chgData name="Keith Frey" userId="747592bf2c8878d1" providerId="LiveId" clId="{47E492ED-DA9D-45CC-BEFA-AC3690B9F072}" dt="2024-03-14T22:15:04.064" v="221" actId="21"/>
          <ac:grpSpMkLst>
            <pc:docMk/>
            <pc:sldMk cId="0" sldId="258"/>
            <ac:grpSpMk id="19" creationId="{00000000-0000-0000-0000-000000000000}"/>
          </ac:grpSpMkLst>
        </pc:grpChg>
      </pc:sldChg>
      <pc:sldChg chg="add del ord">
        <pc:chgData name="Keith Frey" userId="747592bf2c8878d1" providerId="LiveId" clId="{47E492ED-DA9D-45CC-BEFA-AC3690B9F072}" dt="2024-03-14T22:11:03.855" v="183"/>
        <pc:sldMkLst>
          <pc:docMk/>
          <pc:sldMk cId="0" sldId="259"/>
        </pc:sldMkLst>
      </pc:sldChg>
      <pc:sldChg chg="add del">
        <pc:chgData name="Keith Frey" userId="747592bf2c8878d1" providerId="LiveId" clId="{47E492ED-DA9D-45CC-BEFA-AC3690B9F072}" dt="2024-03-14T22:02:36.236" v="154"/>
        <pc:sldMkLst>
          <pc:docMk/>
          <pc:sldMk cId="0" sldId="260"/>
        </pc:sldMkLst>
      </pc:sldChg>
      <pc:sldChg chg="modSp del mod">
        <pc:chgData name="Keith Frey" userId="747592bf2c8878d1" providerId="LiveId" clId="{47E492ED-DA9D-45CC-BEFA-AC3690B9F072}" dt="2024-03-14T22:19:55.234" v="259" actId="2696"/>
        <pc:sldMkLst>
          <pc:docMk/>
          <pc:sldMk cId="0" sldId="261"/>
        </pc:sldMkLst>
        <pc:spChg chg="mod">
          <ac:chgData name="Keith Frey" userId="747592bf2c8878d1" providerId="LiveId" clId="{47E492ED-DA9D-45CC-BEFA-AC3690B9F072}" dt="2024-03-13T20:37:10.113" v="147" actId="122"/>
          <ac:spMkLst>
            <pc:docMk/>
            <pc:sldMk cId="0" sldId="261"/>
            <ac:spMk id="18" creationId="{00000000-0000-0000-0000-000000000000}"/>
          </ac:spMkLst>
        </pc:spChg>
        <pc:spChg chg="mod">
          <ac:chgData name="Keith Frey" userId="747592bf2c8878d1" providerId="LiveId" clId="{47E492ED-DA9D-45CC-BEFA-AC3690B9F072}" dt="2024-03-13T20:37:27.952" v="149" actId="20577"/>
          <ac:spMkLst>
            <pc:docMk/>
            <pc:sldMk cId="0" sldId="261"/>
            <ac:spMk id="20" creationId="{00000000-0000-0000-0000-000000000000}"/>
          </ac:spMkLst>
        </pc:spChg>
      </pc:sldChg>
      <pc:sldChg chg="add del">
        <pc:chgData name="Keith Frey" userId="747592bf2c8878d1" providerId="LiveId" clId="{47E492ED-DA9D-45CC-BEFA-AC3690B9F072}" dt="2024-03-14T22:19:41.311" v="258" actId="2696"/>
        <pc:sldMkLst>
          <pc:docMk/>
          <pc:sldMk cId="0" sldId="262"/>
        </pc:sldMkLst>
      </pc:sldChg>
      <pc:sldChg chg="del">
        <pc:chgData name="Keith Frey" userId="747592bf2c8878d1" providerId="LiveId" clId="{47E492ED-DA9D-45CC-BEFA-AC3690B9F072}" dt="2024-03-14T22:19:55.234" v="259" actId="2696"/>
        <pc:sldMkLst>
          <pc:docMk/>
          <pc:sldMk cId="0" sldId="263"/>
        </pc:sldMkLst>
      </pc:sldChg>
      <pc:sldChg chg="add del ord">
        <pc:chgData name="Keith Frey" userId="747592bf2c8878d1" providerId="LiveId" clId="{47E492ED-DA9D-45CC-BEFA-AC3690B9F072}" dt="2024-03-14T22:10:00.516" v="181"/>
        <pc:sldMkLst>
          <pc:docMk/>
          <pc:sldMk cId="0" sldId="264"/>
        </pc:sldMkLst>
      </pc:sldChg>
      <pc:sldChg chg="del">
        <pc:chgData name="Keith Frey" userId="747592bf2c8878d1" providerId="LiveId" clId="{47E492ED-DA9D-45CC-BEFA-AC3690B9F072}" dt="2024-03-14T22:19:55.234" v="259" actId="2696"/>
        <pc:sldMkLst>
          <pc:docMk/>
          <pc:sldMk cId="0" sldId="265"/>
        </pc:sldMkLst>
      </pc:sldChg>
      <pc:sldChg chg="del">
        <pc:chgData name="Keith Frey" userId="747592bf2c8878d1" providerId="LiveId" clId="{47E492ED-DA9D-45CC-BEFA-AC3690B9F072}" dt="2024-03-14T22:19:55.234" v="259" actId="2696"/>
        <pc:sldMkLst>
          <pc:docMk/>
          <pc:sldMk cId="0" sldId="266"/>
        </pc:sldMkLst>
      </pc:sldChg>
      <pc:sldChg chg="del">
        <pc:chgData name="Keith Frey" userId="747592bf2c8878d1" providerId="LiveId" clId="{47E492ED-DA9D-45CC-BEFA-AC3690B9F072}" dt="2024-03-14T22:19:55.234" v="259" actId="2696"/>
        <pc:sldMkLst>
          <pc:docMk/>
          <pc:sldMk cId="0" sldId="267"/>
        </pc:sldMkLst>
      </pc:sldChg>
      <pc:sldChg chg="del">
        <pc:chgData name="Keith Frey" userId="747592bf2c8878d1" providerId="LiveId" clId="{47E492ED-DA9D-45CC-BEFA-AC3690B9F072}" dt="2024-03-13T20:39:15.074" v="152" actId="2696"/>
        <pc:sldMkLst>
          <pc:docMk/>
          <pc:sldMk cId="0" sldId="268"/>
        </pc:sldMkLst>
      </pc:sldChg>
      <pc:sldChg chg="del">
        <pc:chgData name="Keith Frey" userId="747592bf2c8878d1" providerId="LiveId" clId="{47E492ED-DA9D-45CC-BEFA-AC3690B9F072}" dt="2024-03-13T20:39:15.074" v="152" actId="2696"/>
        <pc:sldMkLst>
          <pc:docMk/>
          <pc:sldMk cId="0" sldId="269"/>
        </pc:sldMkLst>
      </pc:sldChg>
      <pc:sldChg chg="del">
        <pc:chgData name="Keith Frey" userId="747592bf2c8878d1" providerId="LiveId" clId="{47E492ED-DA9D-45CC-BEFA-AC3690B9F072}" dt="2024-03-13T20:39:15.074" v="152" actId="2696"/>
        <pc:sldMkLst>
          <pc:docMk/>
          <pc:sldMk cId="0" sldId="270"/>
        </pc:sldMkLst>
      </pc:sldChg>
      <pc:sldChg chg="del">
        <pc:chgData name="Keith Frey" userId="747592bf2c8878d1" providerId="LiveId" clId="{47E492ED-DA9D-45CC-BEFA-AC3690B9F072}" dt="2024-03-14T22:07:33.843" v="174" actId="2696"/>
        <pc:sldMkLst>
          <pc:docMk/>
          <pc:sldMk cId="0" sldId="271"/>
        </pc:sldMkLst>
      </pc:sldChg>
      <pc:sldChg chg="del">
        <pc:chgData name="Keith Frey" userId="747592bf2c8878d1" providerId="LiveId" clId="{47E492ED-DA9D-45CC-BEFA-AC3690B9F072}" dt="2024-03-13T20:39:26.309" v="153" actId="2696"/>
        <pc:sldMkLst>
          <pc:docMk/>
          <pc:sldMk cId="0" sldId="272"/>
        </pc:sldMkLst>
      </pc:sldChg>
      <pc:sldChg chg="del">
        <pc:chgData name="Keith Frey" userId="747592bf2c8878d1" providerId="LiveId" clId="{47E492ED-DA9D-45CC-BEFA-AC3690B9F072}" dt="2024-03-13T20:39:26.309" v="153" actId="2696"/>
        <pc:sldMkLst>
          <pc:docMk/>
          <pc:sldMk cId="0" sldId="273"/>
        </pc:sldMkLst>
      </pc:sldChg>
      <pc:sldChg chg="del">
        <pc:chgData name="Keith Frey" userId="747592bf2c8878d1" providerId="LiveId" clId="{47E492ED-DA9D-45CC-BEFA-AC3690B9F072}" dt="2024-03-13T20:39:26.309" v="153" actId="2696"/>
        <pc:sldMkLst>
          <pc:docMk/>
          <pc:sldMk cId="0" sldId="274"/>
        </pc:sldMkLst>
      </pc:sldChg>
      <pc:sldChg chg="del">
        <pc:chgData name="Keith Frey" userId="747592bf2c8878d1" providerId="LiveId" clId="{47E492ED-DA9D-45CC-BEFA-AC3690B9F072}" dt="2024-03-13T20:39:26.309" v="153" actId="2696"/>
        <pc:sldMkLst>
          <pc:docMk/>
          <pc:sldMk cId="0" sldId="275"/>
        </pc:sldMkLst>
      </pc:sldChg>
      <pc:sldChg chg="del">
        <pc:chgData name="Keith Frey" userId="747592bf2c8878d1" providerId="LiveId" clId="{47E492ED-DA9D-45CC-BEFA-AC3690B9F072}" dt="2024-03-13T20:39:26.309" v="153" actId="2696"/>
        <pc:sldMkLst>
          <pc:docMk/>
          <pc:sldMk cId="0" sldId="276"/>
        </pc:sldMkLst>
      </pc:sldChg>
      <pc:sldChg chg="del">
        <pc:chgData name="Keith Frey" userId="747592bf2c8878d1" providerId="LiveId" clId="{47E492ED-DA9D-45CC-BEFA-AC3690B9F072}" dt="2024-03-14T22:19:55.234" v="259" actId="2696"/>
        <pc:sldMkLst>
          <pc:docMk/>
          <pc:sldMk cId="0" sldId="277"/>
        </pc:sldMkLst>
      </pc:sldChg>
      <pc:sldChg chg="del">
        <pc:chgData name="Keith Frey" userId="747592bf2c8878d1" providerId="LiveId" clId="{47E492ED-DA9D-45CC-BEFA-AC3690B9F072}" dt="2024-03-14T22:19:55.234" v="259" actId="2696"/>
        <pc:sldMkLst>
          <pc:docMk/>
          <pc:sldMk cId="0" sldId="278"/>
        </pc:sldMkLst>
      </pc:sldChg>
      <pc:sldChg chg="del">
        <pc:chgData name="Keith Frey" userId="747592bf2c8878d1" providerId="LiveId" clId="{47E492ED-DA9D-45CC-BEFA-AC3690B9F072}" dt="2024-03-14T22:19:55.234" v="259" actId="2696"/>
        <pc:sldMkLst>
          <pc:docMk/>
          <pc:sldMk cId="0" sldId="279"/>
        </pc:sldMkLst>
      </pc:sldChg>
      <pc:sldChg chg="del">
        <pc:chgData name="Keith Frey" userId="747592bf2c8878d1" providerId="LiveId" clId="{47E492ED-DA9D-45CC-BEFA-AC3690B9F072}" dt="2024-03-14T22:07:43.545" v="175" actId="2696"/>
        <pc:sldMkLst>
          <pc:docMk/>
          <pc:sldMk cId="0" sldId="280"/>
        </pc:sldMkLst>
      </pc:sldChg>
      <pc:sldChg chg="del">
        <pc:chgData name="Keith Frey" userId="747592bf2c8878d1" providerId="LiveId" clId="{47E492ED-DA9D-45CC-BEFA-AC3690B9F072}" dt="2024-03-14T22:08:03.652" v="176" actId="2696"/>
        <pc:sldMkLst>
          <pc:docMk/>
          <pc:sldMk cId="0" sldId="281"/>
        </pc:sldMkLst>
      </pc:sldChg>
      <pc:sldChg chg="del">
        <pc:chgData name="Keith Frey" userId="747592bf2c8878d1" providerId="LiveId" clId="{47E492ED-DA9D-45CC-BEFA-AC3690B9F072}" dt="2024-03-14T22:08:03.652" v="176" actId="2696"/>
        <pc:sldMkLst>
          <pc:docMk/>
          <pc:sldMk cId="0" sldId="282"/>
        </pc:sldMkLst>
      </pc:sldChg>
      <pc:sldChg chg="del">
        <pc:chgData name="Keith Frey" userId="747592bf2c8878d1" providerId="LiveId" clId="{47E492ED-DA9D-45CC-BEFA-AC3690B9F072}" dt="2024-03-14T22:08:03.652" v="176" actId="2696"/>
        <pc:sldMkLst>
          <pc:docMk/>
          <pc:sldMk cId="0" sldId="283"/>
        </pc:sldMkLst>
      </pc:sldChg>
      <pc:sldChg chg="del">
        <pc:chgData name="Keith Frey" userId="747592bf2c8878d1" providerId="LiveId" clId="{47E492ED-DA9D-45CC-BEFA-AC3690B9F072}" dt="2024-03-14T22:08:03.652" v="176" actId="2696"/>
        <pc:sldMkLst>
          <pc:docMk/>
          <pc:sldMk cId="0" sldId="284"/>
        </pc:sldMkLst>
      </pc:sldChg>
      <pc:sldChg chg="del">
        <pc:chgData name="Keith Frey" userId="747592bf2c8878d1" providerId="LiveId" clId="{47E492ED-DA9D-45CC-BEFA-AC3690B9F072}" dt="2024-03-14T22:08:03.652" v="176" actId="2696"/>
        <pc:sldMkLst>
          <pc:docMk/>
          <pc:sldMk cId="0" sldId="285"/>
        </pc:sldMkLst>
      </pc:sldChg>
      <pc:sldChg chg="del">
        <pc:chgData name="Keith Frey" userId="747592bf2c8878d1" providerId="LiveId" clId="{47E492ED-DA9D-45CC-BEFA-AC3690B9F072}" dt="2024-03-14T22:08:03.652" v="176" actId="2696"/>
        <pc:sldMkLst>
          <pc:docMk/>
          <pc:sldMk cId="0" sldId="286"/>
        </pc:sldMkLst>
      </pc:sldChg>
      <pc:sldChg chg="ord">
        <pc:chgData name="Keith Frey" userId="747592bf2c8878d1" providerId="LiveId" clId="{47E492ED-DA9D-45CC-BEFA-AC3690B9F072}" dt="2024-03-14T22:20:12.216" v="261"/>
        <pc:sldMkLst>
          <pc:docMk/>
          <pc:sldMk cId="0" sldId="287"/>
        </pc:sldMkLst>
      </pc:sldChg>
      <pc:sldChg chg="del">
        <pc:chgData name="Keith Frey" userId="747592bf2c8878d1" providerId="LiveId" clId="{47E492ED-DA9D-45CC-BEFA-AC3690B9F072}" dt="2024-03-14T22:09:48.791" v="179" actId="2696"/>
        <pc:sldMkLst>
          <pc:docMk/>
          <pc:sldMk cId="0" sldId="288"/>
        </pc:sldMkLst>
      </pc:sldChg>
      <pc:sldChg chg="del">
        <pc:chgData name="Keith Frey" userId="747592bf2c8878d1" providerId="LiveId" clId="{47E492ED-DA9D-45CC-BEFA-AC3690B9F072}" dt="2024-03-14T22:09:48.791" v="179" actId="2696"/>
        <pc:sldMkLst>
          <pc:docMk/>
          <pc:sldMk cId="0" sldId="289"/>
        </pc:sldMkLst>
      </pc:sldChg>
      <pc:sldChg chg="del">
        <pc:chgData name="Keith Frey" userId="747592bf2c8878d1" providerId="LiveId" clId="{47E492ED-DA9D-45CC-BEFA-AC3690B9F072}" dt="2024-03-14T22:09:48.791" v="179" actId="2696"/>
        <pc:sldMkLst>
          <pc:docMk/>
          <pc:sldMk cId="0" sldId="290"/>
        </pc:sldMkLst>
      </pc:sldChg>
      <pc:sldChg chg="del">
        <pc:chgData name="Keith Frey" userId="747592bf2c8878d1" providerId="LiveId" clId="{47E492ED-DA9D-45CC-BEFA-AC3690B9F072}" dt="2024-03-14T22:09:48.791" v="179" actId="2696"/>
        <pc:sldMkLst>
          <pc:docMk/>
          <pc:sldMk cId="0" sldId="291"/>
        </pc:sldMkLst>
      </pc:sldChg>
      <pc:sldChg chg="del">
        <pc:chgData name="Keith Frey" userId="747592bf2c8878d1" providerId="LiveId" clId="{47E492ED-DA9D-45CC-BEFA-AC3690B9F072}" dt="2024-03-14T22:09:48.791" v="179" actId="2696"/>
        <pc:sldMkLst>
          <pc:docMk/>
          <pc:sldMk cId="0" sldId="292"/>
        </pc:sldMkLst>
      </pc:sldChg>
      <pc:sldChg chg="del">
        <pc:chgData name="Keith Frey" userId="747592bf2c8878d1" providerId="LiveId" clId="{47E492ED-DA9D-45CC-BEFA-AC3690B9F072}" dt="2024-03-14T22:09:48.791" v="179" actId="2696"/>
        <pc:sldMkLst>
          <pc:docMk/>
          <pc:sldMk cId="0" sldId="293"/>
        </pc:sldMkLst>
      </pc:sldChg>
      <pc:sldChg chg="del">
        <pc:chgData name="Keith Frey" userId="747592bf2c8878d1" providerId="LiveId" clId="{47E492ED-DA9D-45CC-BEFA-AC3690B9F072}" dt="2024-03-14T22:09:48.791" v="179" actId="2696"/>
        <pc:sldMkLst>
          <pc:docMk/>
          <pc:sldMk cId="0" sldId="294"/>
        </pc:sldMkLst>
      </pc:sldChg>
      <pc:sldChg chg="del">
        <pc:chgData name="Keith Frey" userId="747592bf2c8878d1" providerId="LiveId" clId="{47E492ED-DA9D-45CC-BEFA-AC3690B9F072}" dt="2024-03-14T22:09:48.791" v="179" actId="2696"/>
        <pc:sldMkLst>
          <pc:docMk/>
          <pc:sldMk cId="0" sldId="295"/>
        </pc:sldMkLst>
      </pc:sldChg>
      <pc:sldChg chg="del">
        <pc:chgData name="Keith Frey" userId="747592bf2c8878d1" providerId="LiveId" clId="{47E492ED-DA9D-45CC-BEFA-AC3690B9F072}" dt="2024-03-14T22:09:48.791" v="179" actId="2696"/>
        <pc:sldMkLst>
          <pc:docMk/>
          <pc:sldMk cId="0" sldId="296"/>
        </pc:sldMkLst>
      </pc:sldChg>
      <pc:sldChg chg="del">
        <pc:chgData name="Keith Frey" userId="747592bf2c8878d1" providerId="LiveId" clId="{47E492ED-DA9D-45CC-BEFA-AC3690B9F072}" dt="2024-03-14T22:09:48.791" v="179" actId="2696"/>
        <pc:sldMkLst>
          <pc:docMk/>
          <pc:sldMk cId="0" sldId="297"/>
        </pc:sldMkLst>
      </pc:sldChg>
      <pc:sldChg chg="del">
        <pc:chgData name="Keith Frey" userId="747592bf2c8878d1" providerId="LiveId" clId="{47E492ED-DA9D-45CC-BEFA-AC3690B9F072}" dt="2024-03-14T22:09:48.791" v="179" actId="2696"/>
        <pc:sldMkLst>
          <pc:docMk/>
          <pc:sldMk cId="0" sldId="298"/>
        </pc:sldMkLst>
      </pc:sldChg>
      <pc:sldChg chg="del">
        <pc:chgData name="Keith Frey" userId="747592bf2c8878d1" providerId="LiveId" clId="{47E492ED-DA9D-45CC-BEFA-AC3690B9F072}" dt="2024-03-14T22:09:48.791" v="179" actId="2696"/>
        <pc:sldMkLst>
          <pc:docMk/>
          <pc:sldMk cId="0" sldId="299"/>
        </pc:sldMkLst>
      </pc:sldChg>
      <pc:sldChg chg="del">
        <pc:chgData name="Keith Frey" userId="747592bf2c8878d1" providerId="LiveId" clId="{47E492ED-DA9D-45CC-BEFA-AC3690B9F072}" dt="2024-03-14T22:09:37.417" v="178" actId="2696"/>
        <pc:sldMkLst>
          <pc:docMk/>
          <pc:sldMk cId="0" sldId="300"/>
        </pc:sldMkLst>
      </pc:sldChg>
      <pc:sldChg chg="del">
        <pc:chgData name="Keith Frey" userId="747592bf2c8878d1" providerId="LiveId" clId="{47E492ED-DA9D-45CC-BEFA-AC3690B9F072}" dt="2024-03-14T22:09:37.417" v="178" actId="2696"/>
        <pc:sldMkLst>
          <pc:docMk/>
          <pc:sldMk cId="0" sldId="301"/>
        </pc:sldMkLst>
      </pc:sldChg>
      <pc:sldChg chg="del">
        <pc:chgData name="Keith Frey" userId="747592bf2c8878d1" providerId="LiveId" clId="{47E492ED-DA9D-45CC-BEFA-AC3690B9F072}" dt="2024-03-14T22:09:37.417" v="178" actId="2696"/>
        <pc:sldMkLst>
          <pc:docMk/>
          <pc:sldMk cId="0" sldId="302"/>
        </pc:sldMkLst>
      </pc:sldChg>
      <pc:sldChg chg="del">
        <pc:chgData name="Keith Frey" userId="747592bf2c8878d1" providerId="LiveId" clId="{47E492ED-DA9D-45CC-BEFA-AC3690B9F072}" dt="2024-03-14T22:09:37.417" v="178" actId="2696"/>
        <pc:sldMkLst>
          <pc:docMk/>
          <pc:sldMk cId="0" sldId="303"/>
        </pc:sldMkLst>
      </pc:sldChg>
      <pc:sldChg chg="del">
        <pc:chgData name="Keith Frey" userId="747592bf2c8878d1" providerId="LiveId" clId="{47E492ED-DA9D-45CC-BEFA-AC3690B9F072}" dt="2024-03-14T22:09:37.417" v="178" actId="2696"/>
        <pc:sldMkLst>
          <pc:docMk/>
          <pc:sldMk cId="0" sldId="304"/>
        </pc:sldMkLst>
      </pc:sldChg>
      <pc:sldChg chg="addSp delSp modSp mod ord">
        <pc:chgData name="Keith Frey" userId="747592bf2c8878d1" providerId="LiveId" clId="{47E492ED-DA9D-45CC-BEFA-AC3690B9F072}" dt="2024-03-14T22:25:38.199" v="311" actId="1076"/>
        <pc:sldMkLst>
          <pc:docMk/>
          <pc:sldMk cId="0" sldId="305"/>
        </pc:sldMkLst>
        <pc:spChg chg="mod">
          <ac:chgData name="Keith Frey" userId="747592bf2c8878d1" providerId="LiveId" clId="{47E492ED-DA9D-45CC-BEFA-AC3690B9F072}" dt="2024-03-14T22:25:38.199" v="311" actId="1076"/>
          <ac:spMkLst>
            <pc:docMk/>
            <pc:sldMk cId="0" sldId="305"/>
            <ac:spMk id="10" creationId="{00000000-0000-0000-0000-000000000000}"/>
          </ac:spMkLst>
        </pc:spChg>
        <pc:spChg chg="del">
          <ac:chgData name="Keith Frey" userId="747592bf2c8878d1" providerId="LiveId" clId="{47E492ED-DA9D-45CC-BEFA-AC3690B9F072}" dt="2024-03-14T22:21:18.124" v="268" actId="21"/>
          <ac:spMkLst>
            <pc:docMk/>
            <pc:sldMk cId="0" sldId="305"/>
            <ac:spMk id="11" creationId="{00000000-0000-0000-0000-000000000000}"/>
          </ac:spMkLst>
        </pc:spChg>
        <pc:spChg chg="del">
          <ac:chgData name="Keith Frey" userId="747592bf2c8878d1" providerId="LiveId" clId="{47E492ED-DA9D-45CC-BEFA-AC3690B9F072}" dt="2024-03-14T22:21:12.868" v="267" actId="21"/>
          <ac:spMkLst>
            <pc:docMk/>
            <pc:sldMk cId="0" sldId="305"/>
            <ac:spMk id="16" creationId="{00000000-0000-0000-0000-000000000000}"/>
          </ac:spMkLst>
        </pc:spChg>
        <pc:spChg chg="mod">
          <ac:chgData name="Keith Frey" userId="747592bf2c8878d1" providerId="LiveId" clId="{47E492ED-DA9D-45CC-BEFA-AC3690B9F072}" dt="2024-03-14T22:24:29.814" v="305" actId="1076"/>
          <ac:spMkLst>
            <pc:docMk/>
            <pc:sldMk cId="0" sldId="305"/>
            <ac:spMk id="18" creationId="{00000000-0000-0000-0000-000000000000}"/>
          </ac:spMkLst>
        </pc:spChg>
        <pc:spChg chg="add mod">
          <ac:chgData name="Keith Frey" userId="747592bf2c8878d1" providerId="LiveId" clId="{47E492ED-DA9D-45CC-BEFA-AC3690B9F072}" dt="2024-03-14T22:24:21.971" v="304" actId="14100"/>
          <ac:spMkLst>
            <pc:docMk/>
            <pc:sldMk cId="0" sldId="305"/>
            <ac:spMk id="19" creationId="{7A51C888-3F63-48D5-C06A-7EA4DDD8A41F}"/>
          </ac:spMkLst>
        </pc:spChg>
        <pc:grpChg chg="mod">
          <ac:chgData name="Keith Frey" userId="747592bf2c8878d1" providerId="LiveId" clId="{47E492ED-DA9D-45CC-BEFA-AC3690B9F072}" dt="2024-03-14T22:24:34.558" v="306" actId="1076"/>
          <ac:grpSpMkLst>
            <pc:docMk/>
            <pc:sldMk cId="0" sldId="305"/>
            <ac:grpSpMk id="7" creationId="{00000000-0000-0000-0000-000000000000}"/>
          </ac:grpSpMkLst>
        </pc:grpChg>
      </pc:sldChg>
      <pc:sldChg chg="del">
        <pc:chgData name="Keith Frey" userId="747592bf2c8878d1" providerId="LiveId" clId="{47E492ED-DA9D-45CC-BEFA-AC3690B9F072}" dt="2024-03-14T22:20:30.297" v="264" actId="2696"/>
        <pc:sldMkLst>
          <pc:docMk/>
          <pc:sldMk cId="0" sldId="306"/>
        </pc:sldMkLst>
      </pc:sldChg>
      <pc:sldChg chg="del">
        <pc:chgData name="Keith Frey" userId="747592bf2c8878d1" providerId="LiveId" clId="{47E492ED-DA9D-45CC-BEFA-AC3690B9F072}" dt="2024-03-14T22:08:28.492" v="177" actId="2696"/>
        <pc:sldMkLst>
          <pc:docMk/>
          <pc:sldMk cId="0" sldId="307"/>
        </pc:sldMkLst>
      </pc:sldChg>
      <pc:sldChg chg="del">
        <pc:chgData name="Keith Frey" userId="747592bf2c8878d1" providerId="LiveId" clId="{47E492ED-DA9D-45CC-BEFA-AC3690B9F072}" dt="2024-03-14T22:08:28.492" v="177" actId="2696"/>
        <pc:sldMkLst>
          <pc:docMk/>
          <pc:sldMk cId="0" sldId="308"/>
        </pc:sldMkLst>
      </pc:sldChg>
      <pc:sldChg chg="add">
        <pc:chgData name="Keith Frey" userId="747592bf2c8878d1" providerId="LiveId" clId="{47E492ED-DA9D-45CC-BEFA-AC3690B9F072}" dt="2024-03-14T22:02:36.236" v="154"/>
        <pc:sldMkLst>
          <pc:docMk/>
          <pc:sldMk cId="0" sldId="309"/>
        </pc:sldMkLst>
      </pc:sldChg>
      <pc:sldChg chg="add">
        <pc:chgData name="Keith Frey" userId="747592bf2c8878d1" providerId="LiveId" clId="{47E492ED-DA9D-45CC-BEFA-AC3690B9F072}" dt="2024-03-14T22:02:36.236" v="154"/>
        <pc:sldMkLst>
          <pc:docMk/>
          <pc:sldMk cId="0" sldId="310"/>
        </pc:sldMkLst>
      </pc:sldChg>
      <pc:sldChg chg="add del">
        <pc:chgData name="Keith Frey" userId="747592bf2c8878d1" providerId="LiveId" clId="{47E492ED-DA9D-45CC-BEFA-AC3690B9F072}" dt="2024-03-20T17:17:05.618" v="369" actId="2696"/>
        <pc:sldMkLst>
          <pc:docMk/>
          <pc:sldMk cId="0" sldId="311"/>
        </pc:sldMkLst>
      </pc:sldChg>
      <pc:sldChg chg="add del">
        <pc:chgData name="Keith Frey" userId="747592bf2c8878d1" providerId="LiveId" clId="{47E492ED-DA9D-45CC-BEFA-AC3690B9F072}" dt="2024-03-14T22:11:35.276" v="185"/>
        <pc:sldMkLst>
          <pc:docMk/>
          <pc:sldMk cId="2654246175" sldId="312"/>
        </pc:sldMkLst>
      </pc:sldChg>
      <pc:sldChg chg="add del">
        <pc:chgData name="Keith Frey" userId="747592bf2c8878d1" providerId="LiveId" clId="{47E492ED-DA9D-45CC-BEFA-AC3690B9F072}" dt="2024-03-20T17:18:29.496" v="370" actId="2696"/>
        <pc:sldMkLst>
          <pc:docMk/>
          <pc:sldMk cId="2857400334" sldId="312"/>
        </pc:sldMkLst>
      </pc:sldChg>
      <pc:sldChg chg="add del">
        <pc:chgData name="Keith Frey" userId="747592bf2c8878d1" providerId="LiveId" clId="{47E492ED-DA9D-45CC-BEFA-AC3690B9F072}" dt="2024-03-14T22:11:35.276" v="185"/>
        <pc:sldMkLst>
          <pc:docMk/>
          <pc:sldMk cId="3306046794" sldId="313"/>
        </pc:sldMkLst>
      </pc:sldChg>
      <pc:sldChg chg="add del">
        <pc:chgData name="Keith Frey" userId="747592bf2c8878d1" providerId="LiveId" clId="{47E492ED-DA9D-45CC-BEFA-AC3690B9F072}" dt="2024-03-20T17:16:22.047" v="366" actId="2696"/>
        <pc:sldMkLst>
          <pc:docMk/>
          <pc:sldMk cId="3942144336" sldId="313"/>
        </pc:sldMkLst>
      </pc:sldChg>
      <pc:sldChg chg="add del">
        <pc:chgData name="Keith Frey" userId="747592bf2c8878d1" providerId="LiveId" clId="{47E492ED-DA9D-45CC-BEFA-AC3690B9F072}" dt="2024-03-14T22:11:35.276" v="185"/>
        <pc:sldMkLst>
          <pc:docMk/>
          <pc:sldMk cId="1010267450" sldId="314"/>
        </pc:sldMkLst>
      </pc:sldChg>
      <pc:sldChg chg="add ord">
        <pc:chgData name="Keith Frey" userId="747592bf2c8878d1" providerId="LiveId" clId="{47E492ED-DA9D-45CC-BEFA-AC3690B9F072}" dt="2024-03-20T17:16:41.656" v="368"/>
        <pc:sldMkLst>
          <pc:docMk/>
          <pc:sldMk cId="2788707503" sldId="314"/>
        </pc:sldMkLst>
      </pc:sldChg>
      <pc:sldChg chg="add del">
        <pc:chgData name="Keith Frey" userId="747592bf2c8878d1" providerId="LiveId" clId="{47E492ED-DA9D-45CC-BEFA-AC3690B9F072}" dt="2024-03-14T22:11:35.276" v="185"/>
        <pc:sldMkLst>
          <pc:docMk/>
          <pc:sldMk cId="827096596" sldId="315"/>
        </pc:sldMkLst>
      </pc:sldChg>
      <pc:sldChg chg="add ord">
        <pc:chgData name="Keith Frey" userId="747592bf2c8878d1" providerId="LiveId" clId="{47E492ED-DA9D-45CC-BEFA-AC3690B9F072}" dt="2024-03-20T17:16:41.656" v="368"/>
        <pc:sldMkLst>
          <pc:docMk/>
          <pc:sldMk cId="4061253414" sldId="315"/>
        </pc:sldMkLst>
      </pc:sldChg>
      <pc:sldChg chg="add del">
        <pc:chgData name="Keith Frey" userId="747592bf2c8878d1" providerId="LiveId" clId="{47E492ED-DA9D-45CC-BEFA-AC3690B9F072}" dt="2024-03-14T22:11:35.276" v="185"/>
        <pc:sldMkLst>
          <pc:docMk/>
          <pc:sldMk cId="3134299185" sldId="316"/>
        </pc:sldMkLst>
      </pc:sldChg>
      <pc:sldChg chg="add ord">
        <pc:chgData name="Keith Frey" userId="747592bf2c8878d1" providerId="LiveId" clId="{47E492ED-DA9D-45CC-BEFA-AC3690B9F072}" dt="2024-03-20T17:16:41.656" v="368"/>
        <pc:sldMkLst>
          <pc:docMk/>
          <pc:sldMk cId="3516119801" sldId="316"/>
        </pc:sldMkLst>
      </pc:sldChg>
      <pc:sldChg chg="add del">
        <pc:chgData name="Keith Frey" userId="747592bf2c8878d1" providerId="LiveId" clId="{47E492ED-DA9D-45CC-BEFA-AC3690B9F072}" dt="2024-03-14T22:11:35.276" v="185"/>
        <pc:sldMkLst>
          <pc:docMk/>
          <pc:sldMk cId="7594490" sldId="317"/>
        </pc:sldMkLst>
      </pc:sldChg>
      <pc:sldChg chg="add ord">
        <pc:chgData name="Keith Frey" userId="747592bf2c8878d1" providerId="LiveId" clId="{47E492ED-DA9D-45CC-BEFA-AC3690B9F072}" dt="2024-03-14T22:19:12.344" v="255"/>
        <pc:sldMkLst>
          <pc:docMk/>
          <pc:sldMk cId="1396272841" sldId="317"/>
        </pc:sldMkLst>
      </pc:sldChg>
      <pc:sldChg chg="add del">
        <pc:chgData name="Keith Frey" userId="747592bf2c8878d1" providerId="LiveId" clId="{47E492ED-DA9D-45CC-BEFA-AC3690B9F072}" dt="2024-03-14T22:11:35.276" v="185"/>
        <pc:sldMkLst>
          <pc:docMk/>
          <pc:sldMk cId="798188240" sldId="318"/>
        </pc:sldMkLst>
      </pc:sldChg>
      <pc:sldChg chg="add ord">
        <pc:chgData name="Keith Frey" userId="747592bf2c8878d1" providerId="LiveId" clId="{47E492ED-DA9D-45CC-BEFA-AC3690B9F072}" dt="2024-03-14T22:19:12.344" v="255"/>
        <pc:sldMkLst>
          <pc:docMk/>
          <pc:sldMk cId="988221446" sldId="318"/>
        </pc:sldMkLst>
      </pc:sldChg>
      <pc:sldChg chg="add ord">
        <pc:chgData name="Keith Frey" userId="747592bf2c8878d1" providerId="LiveId" clId="{47E492ED-DA9D-45CC-BEFA-AC3690B9F072}" dt="2024-03-14T22:19:12.344" v="255"/>
        <pc:sldMkLst>
          <pc:docMk/>
          <pc:sldMk cId="1474013446" sldId="319"/>
        </pc:sldMkLst>
      </pc:sldChg>
      <pc:sldChg chg="add del">
        <pc:chgData name="Keith Frey" userId="747592bf2c8878d1" providerId="LiveId" clId="{47E492ED-DA9D-45CC-BEFA-AC3690B9F072}" dt="2024-03-14T22:11:35.276" v="185"/>
        <pc:sldMkLst>
          <pc:docMk/>
          <pc:sldMk cId="3718571363" sldId="319"/>
        </pc:sldMkLst>
      </pc:sldChg>
      <pc:sldChg chg="modSp add mod">
        <pc:chgData name="Keith Frey" userId="747592bf2c8878d1" providerId="LiveId" clId="{47E492ED-DA9D-45CC-BEFA-AC3690B9F072}" dt="2024-03-14T22:13:56.830" v="216" actId="33524"/>
        <pc:sldMkLst>
          <pc:docMk/>
          <pc:sldMk cId="2340292439" sldId="320"/>
        </pc:sldMkLst>
        <pc:spChg chg="mod">
          <ac:chgData name="Keith Frey" userId="747592bf2c8878d1" providerId="LiveId" clId="{47E492ED-DA9D-45CC-BEFA-AC3690B9F072}" dt="2024-03-14T22:13:46.590" v="214" actId="14100"/>
          <ac:spMkLst>
            <pc:docMk/>
            <pc:sldMk cId="2340292439" sldId="320"/>
            <ac:spMk id="28" creationId="{00000000-0000-0000-0000-000000000000}"/>
          </ac:spMkLst>
        </pc:spChg>
        <pc:spChg chg="mod">
          <ac:chgData name="Keith Frey" userId="747592bf2c8878d1" providerId="LiveId" clId="{47E492ED-DA9D-45CC-BEFA-AC3690B9F072}" dt="2024-03-14T22:13:49.432" v="215" actId="14100"/>
          <ac:spMkLst>
            <pc:docMk/>
            <pc:sldMk cId="2340292439" sldId="320"/>
            <ac:spMk id="29" creationId="{00000000-0000-0000-0000-000000000000}"/>
          </ac:spMkLst>
        </pc:spChg>
        <pc:spChg chg="mod">
          <ac:chgData name="Keith Frey" userId="747592bf2c8878d1" providerId="LiveId" clId="{47E492ED-DA9D-45CC-BEFA-AC3690B9F072}" dt="2024-03-14T22:13:56.830" v="216" actId="33524"/>
          <ac:spMkLst>
            <pc:docMk/>
            <pc:sldMk cId="2340292439" sldId="320"/>
            <ac:spMk id="30" creationId="{00000000-0000-0000-0000-000000000000}"/>
          </ac:spMkLst>
        </pc:spChg>
      </pc:sldChg>
      <pc:sldChg chg="addSp modSp new mod ord modAnim">
        <pc:chgData name="Keith Frey" userId="747592bf2c8878d1" providerId="LiveId" clId="{47E492ED-DA9D-45CC-BEFA-AC3690B9F072}" dt="2024-03-20T17:16:08.052" v="365"/>
        <pc:sldMkLst>
          <pc:docMk/>
          <pc:sldMk cId="2869308518" sldId="321"/>
        </pc:sldMkLst>
        <pc:spChg chg="add mod">
          <ac:chgData name="Keith Frey" userId="747592bf2c8878d1" providerId="LiveId" clId="{47E492ED-DA9D-45CC-BEFA-AC3690B9F072}" dt="2024-03-20T17:11:21.650" v="342" actId="1076"/>
          <ac:spMkLst>
            <pc:docMk/>
            <pc:sldMk cId="2869308518" sldId="321"/>
            <ac:spMk id="3" creationId="{09262EDD-4F51-DBA9-9874-547BB4C41E6F}"/>
          </ac:spMkLst>
        </pc:spChg>
        <pc:picChg chg="add mod">
          <ac:chgData name="Keith Frey" userId="747592bf2c8878d1" providerId="LiveId" clId="{47E492ED-DA9D-45CC-BEFA-AC3690B9F072}" dt="2024-03-20T17:11:41.331" v="344" actId="1076"/>
          <ac:picMkLst>
            <pc:docMk/>
            <pc:sldMk cId="2869308518" sldId="321"/>
            <ac:picMk id="4" creationId="{A288F54C-EFC4-5C93-88FE-2C299D6EBC30}"/>
          </ac:picMkLst>
        </pc:picChg>
        <pc:picChg chg="add mod">
          <ac:chgData name="Keith Frey" userId="747592bf2c8878d1" providerId="LiveId" clId="{47E492ED-DA9D-45CC-BEFA-AC3690B9F072}" dt="2024-03-20T17:11:45.906" v="345" actId="1076"/>
          <ac:picMkLst>
            <pc:docMk/>
            <pc:sldMk cId="2869308518" sldId="321"/>
            <ac:picMk id="5" creationId="{8C7D0663-50B2-6934-17A4-CA3C94793B35}"/>
          </ac:picMkLst>
        </pc:picChg>
        <pc:picChg chg="add mod">
          <ac:chgData name="Keith Frey" userId="747592bf2c8878d1" providerId="LiveId" clId="{47E492ED-DA9D-45CC-BEFA-AC3690B9F072}" dt="2024-03-20T17:11:47.874" v="346" actId="1076"/>
          <ac:picMkLst>
            <pc:docMk/>
            <pc:sldMk cId="2869308518" sldId="321"/>
            <ac:picMk id="6" creationId="{5E71F50E-B671-073B-5103-68945C2DFC00}"/>
          </ac:picMkLst>
        </pc:picChg>
        <pc:picChg chg="add mod">
          <ac:chgData name="Keith Frey" userId="747592bf2c8878d1" providerId="LiveId" clId="{47E492ED-DA9D-45CC-BEFA-AC3690B9F072}" dt="2024-03-20T17:14:16.622" v="358" actId="1076"/>
          <ac:picMkLst>
            <pc:docMk/>
            <pc:sldMk cId="2869308518" sldId="321"/>
            <ac:picMk id="7" creationId="{DF3E57D5-00B9-029D-49B3-DD7A1ACD4D8E}"/>
          </ac:picMkLst>
        </pc:picChg>
      </pc:sldChg>
      <pc:sldChg chg="new del">
        <pc:chgData name="Keith Frey" userId="747592bf2c8878d1" providerId="LiveId" clId="{47E492ED-DA9D-45CC-BEFA-AC3690B9F072}" dt="2024-03-20T17:07:35.153" v="313" actId="680"/>
        <pc:sldMkLst>
          <pc:docMk/>
          <pc:sldMk cId="3618930597" sldId="3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46630-7309-4099-8025-A9BDBDC2A9F9}"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050014-7545-4B7E-BB6E-C210509F7E38}" type="slidenum">
              <a:rPr lang="en-US" smtClean="0"/>
              <a:t>‹#›</a:t>
            </a:fld>
            <a:endParaRPr lang="en-US"/>
          </a:p>
        </p:txBody>
      </p:sp>
    </p:spTree>
    <p:extLst>
      <p:ext uri="{BB962C8B-B14F-4D97-AF65-F5344CB8AC3E}">
        <p14:creationId xmlns:p14="http://schemas.microsoft.com/office/powerpoint/2010/main" val="1032860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need your help, let us know who we can work with as we begin to build a schedule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0.png"/><Relationship Id="rId3" Type="http://schemas.openxmlformats.org/officeDocument/2006/relationships/image" Target="../media/image12.jpeg"/><Relationship Id="rId7" Type="http://schemas.openxmlformats.org/officeDocument/2006/relationships/image" Target="../media/image19.svg"/><Relationship Id="rId12" Type="http://schemas.openxmlformats.org/officeDocument/2006/relationships/image" Target="../media/image3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8.png"/><Relationship Id="rId5" Type="http://schemas.openxmlformats.org/officeDocument/2006/relationships/image" Target="../media/image14.jpeg"/><Relationship Id="rId10" Type="http://schemas.openxmlformats.org/officeDocument/2006/relationships/image" Target="../media/image4.png"/><Relationship Id="rId4" Type="http://schemas.openxmlformats.org/officeDocument/2006/relationships/image" Target="../media/image13.jpeg"/><Relationship Id="rId9" Type="http://schemas.openxmlformats.org/officeDocument/2006/relationships/image" Target="../media/image6.svg"/><Relationship Id="rId14" Type="http://schemas.openxmlformats.org/officeDocument/2006/relationships/image" Target="../media/image31.sv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2.jpeg"/><Relationship Id="rId7" Type="http://schemas.openxmlformats.org/officeDocument/2006/relationships/image" Target="../media/image41.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43.sv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12.jpeg"/><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53.svg"/><Relationship Id="rId2" Type="http://schemas.openxmlformats.org/officeDocument/2006/relationships/image" Target="../media/image11.jpe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14.jpeg"/><Relationship Id="rId15" Type="http://schemas.openxmlformats.org/officeDocument/2006/relationships/image" Target="../media/image31.svg"/><Relationship Id="rId10" Type="http://schemas.openxmlformats.org/officeDocument/2006/relationships/image" Target="../media/image48.png"/><Relationship Id="rId4" Type="http://schemas.openxmlformats.org/officeDocument/2006/relationships/image" Target="../media/image13.jpeg"/><Relationship Id="rId9" Type="http://schemas.openxmlformats.org/officeDocument/2006/relationships/image" Target="../media/image47.sv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69.svg"/><Relationship Id="rId3" Type="http://schemas.openxmlformats.org/officeDocument/2006/relationships/image" Target="../media/image54.png"/><Relationship Id="rId21" Type="http://schemas.openxmlformats.org/officeDocument/2006/relationships/image" Target="../media/image72.svg"/><Relationship Id="rId7" Type="http://schemas.openxmlformats.org/officeDocument/2006/relationships/image" Target="../media/image58.png"/><Relationship Id="rId12" Type="http://schemas.openxmlformats.org/officeDocument/2006/relationships/image" Target="../media/image63.svg"/><Relationship Id="rId17" Type="http://schemas.openxmlformats.org/officeDocument/2006/relationships/image" Target="../media/image68.png"/><Relationship Id="rId2" Type="http://schemas.openxmlformats.org/officeDocument/2006/relationships/image" Target="../media/image4.png"/><Relationship Id="rId16" Type="http://schemas.openxmlformats.org/officeDocument/2006/relationships/image" Target="../media/image67.sv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19" Type="http://schemas.openxmlformats.org/officeDocument/2006/relationships/image" Target="../media/image70.jpe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73.png"/><Relationship Id="rId7" Type="http://schemas.openxmlformats.org/officeDocument/2006/relationships/image" Target="../media/image30.png"/><Relationship Id="rId12" Type="http://schemas.openxmlformats.org/officeDocument/2006/relationships/image" Target="../media/image8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79.png"/><Relationship Id="rId5" Type="http://schemas.openxmlformats.org/officeDocument/2006/relationships/image" Target="../media/image75.png"/><Relationship Id="rId10" Type="http://schemas.openxmlformats.org/officeDocument/2006/relationships/image" Target="../media/image78.svg"/><Relationship Id="rId4" Type="http://schemas.openxmlformats.org/officeDocument/2006/relationships/image" Target="../media/image74.svg"/><Relationship Id="rId9" Type="http://schemas.openxmlformats.org/officeDocument/2006/relationships/image" Target="../media/image77.png"/></Relationships>
</file>

<file path=ppt/slides/_rels/slide16.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19.svg"/><Relationship Id="rId12" Type="http://schemas.openxmlformats.org/officeDocument/2006/relationships/image" Target="../media/image21.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4.png"/><Relationship Id="rId4" Type="http://schemas.openxmlformats.org/officeDocument/2006/relationships/image" Target="../media/image13.jpeg"/><Relationship Id="rId9" Type="http://schemas.openxmlformats.org/officeDocument/2006/relationships/image" Target="../media/image6.svg"/><Relationship Id="rId14"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jpeg"/><Relationship Id="rId7" Type="http://schemas.openxmlformats.org/officeDocument/2006/relationships/image" Target="../media/image19.svg"/><Relationship Id="rId12" Type="http://schemas.openxmlformats.org/officeDocument/2006/relationships/image" Target="../media/image25.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image" Target="../media/image14.jpeg"/><Relationship Id="rId10" Type="http://schemas.openxmlformats.org/officeDocument/2006/relationships/image" Target="../media/image4.png"/><Relationship Id="rId4" Type="http://schemas.openxmlformats.org/officeDocument/2006/relationships/image" Target="../media/image13.jpeg"/><Relationship Id="rId9"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8.png"/><Relationship Id="rId3" Type="http://schemas.openxmlformats.org/officeDocument/2006/relationships/image" Target="../media/image12.jpeg"/><Relationship Id="rId7" Type="http://schemas.openxmlformats.org/officeDocument/2006/relationships/image" Target="../media/image19.svg"/><Relationship Id="rId12" Type="http://schemas.openxmlformats.org/officeDocument/2006/relationships/image" Target="../media/image27.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6.png"/><Relationship Id="rId5" Type="http://schemas.openxmlformats.org/officeDocument/2006/relationships/image" Target="../media/image14.jpeg"/><Relationship Id="rId10" Type="http://schemas.openxmlformats.org/officeDocument/2006/relationships/image" Target="../media/image4.png"/><Relationship Id="rId4" Type="http://schemas.openxmlformats.org/officeDocument/2006/relationships/image" Target="../media/image13.jpeg"/><Relationship Id="rId9" Type="http://schemas.openxmlformats.org/officeDocument/2006/relationships/image" Target="../media/image6.svg"/><Relationship Id="rId1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90758"/>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3"/>
          <p:cNvGrpSpPr/>
          <p:nvPr/>
        </p:nvGrpSpPr>
        <p:grpSpPr>
          <a:xfrm>
            <a:off x="-32109" y="3087018"/>
            <a:ext cx="18898199" cy="5934510"/>
            <a:chOff x="0" y="0"/>
            <a:chExt cx="25197599" cy="7912680"/>
          </a:xfrm>
        </p:grpSpPr>
        <p:pic>
          <p:nvPicPr>
            <p:cNvPr id="4" name="Picture 4"/>
            <p:cNvPicPr>
              <a:picLocks noChangeAspect="1"/>
            </p:cNvPicPr>
            <p:nvPr/>
          </p:nvPicPr>
          <p:blipFill>
            <a:blip r:embed="rId4">
              <a:alphaModFix amt="72000"/>
            </a:blip>
            <a:srcRect t="31761" b="30346"/>
            <a:stretch>
              <a:fillRect/>
            </a:stretch>
          </p:blipFill>
          <p:spPr>
            <a:xfrm>
              <a:off x="0" y="0"/>
              <a:ext cx="25197599" cy="7912680"/>
            </a:xfrm>
            <a:prstGeom prst="rect">
              <a:avLst/>
            </a:prstGeom>
          </p:spPr>
        </p:pic>
      </p:grpSp>
      <p:grpSp>
        <p:nvGrpSpPr>
          <p:cNvPr id="5" name="Group 5"/>
          <p:cNvGrpSpPr/>
          <p:nvPr/>
        </p:nvGrpSpPr>
        <p:grpSpPr>
          <a:xfrm>
            <a:off x="13907507" y="6167592"/>
            <a:ext cx="5173057" cy="517305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4483657" y="7540365"/>
            <a:ext cx="4020755" cy="2063886"/>
          </a:xfrm>
          <a:custGeom>
            <a:avLst/>
            <a:gdLst/>
            <a:ahLst/>
            <a:cxnLst/>
            <a:rect l="l" t="t" r="r" b="b"/>
            <a:pathLst>
              <a:path w="4020755" h="2063886">
                <a:moveTo>
                  <a:pt x="0" y="0"/>
                </a:moveTo>
                <a:lnTo>
                  <a:pt x="4020756" y="0"/>
                </a:lnTo>
                <a:lnTo>
                  <a:pt x="4020756" y="2063886"/>
                </a:lnTo>
                <a:lnTo>
                  <a:pt x="0" y="206388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72080" y="596140"/>
            <a:ext cx="18489822" cy="1396370"/>
          </a:xfrm>
          <a:prstGeom prst="rect">
            <a:avLst/>
          </a:prstGeom>
        </p:spPr>
        <p:txBody>
          <a:bodyPr lIns="0" tIns="0" rIns="0" bIns="0" rtlCol="0" anchor="t">
            <a:spAutoFit/>
          </a:bodyPr>
          <a:lstStyle/>
          <a:p>
            <a:pPr marL="0" marR="0" lvl="0" indent="0" algn="l" defTabSz="914400" rtl="0" eaLnBrk="1" fontAlgn="auto" latinLnBrk="0" hangingPunct="1">
              <a:lnSpc>
                <a:spcPts val="10830"/>
              </a:lnSpc>
              <a:spcBef>
                <a:spcPts val="0"/>
              </a:spcBef>
              <a:spcAft>
                <a:spcPts val="0"/>
              </a:spcAft>
              <a:buClrTx/>
              <a:buSzTx/>
              <a:buFontTx/>
              <a:buNone/>
              <a:tabLst/>
              <a:defRPr/>
            </a:pPr>
            <a:r>
              <a:rPr kumimoji="0" lang="en-US" sz="9500" b="0" i="0" u="none" strike="noStrike" kern="1200" cap="none" spc="95" normalizeH="0" baseline="0" noProof="0">
                <a:ln>
                  <a:noFill/>
                </a:ln>
                <a:solidFill>
                  <a:srgbClr val="FFFFFF"/>
                </a:solidFill>
                <a:effectLst/>
                <a:uLnTx/>
                <a:uFillTx/>
                <a:latin typeface="Aileron Heavy"/>
                <a:ea typeface="+mn-ea"/>
                <a:cs typeface="+mn-cs"/>
              </a:rPr>
              <a:t>The Wellbeing Collaborative</a:t>
            </a:r>
          </a:p>
        </p:txBody>
      </p:sp>
      <p:sp>
        <p:nvSpPr>
          <p:cNvPr id="10" name="TextBox 10"/>
          <p:cNvSpPr txBox="1"/>
          <p:nvPr/>
        </p:nvSpPr>
        <p:spPr>
          <a:xfrm>
            <a:off x="1180820" y="2112638"/>
            <a:ext cx="15313215" cy="641986"/>
          </a:xfrm>
          <a:prstGeom prst="rect">
            <a:avLst/>
          </a:prstGeom>
        </p:spPr>
        <p:txBody>
          <a:bodyPr lIns="0" tIns="0" rIns="0" bIns="0" rtlCol="0" anchor="t">
            <a:spAutoFit/>
          </a:bodyPr>
          <a:lstStyle/>
          <a:p>
            <a:pPr marL="0" marR="0" lvl="0" indent="0" algn="ctr" defTabSz="914400" rtl="0" eaLnBrk="1" fontAlgn="auto" latinLnBrk="0" hangingPunct="1">
              <a:lnSpc>
                <a:spcPts val="5039"/>
              </a:lnSpc>
              <a:spcBef>
                <a:spcPts val="0"/>
              </a:spcBef>
              <a:spcAft>
                <a:spcPts val="0"/>
              </a:spcAft>
              <a:buClrTx/>
              <a:buSzTx/>
              <a:buFontTx/>
              <a:buNone/>
              <a:tabLst/>
              <a:defRPr/>
            </a:pPr>
            <a:r>
              <a:rPr kumimoji="0" lang="en-US" sz="3599" b="0" i="0" u="none" strike="noStrike" kern="1200" cap="none" spc="0" normalizeH="0" baseline="0" noProof="0">
                <a:ln>
                  <a:noFill/>
                </a:ln>
                <a:solidFill>
                  <a:srgbClr val="FFFFFF"/>
                </a:solidFill>
                <a:effectLst/>
                <a:uLnTx/>
                <a:uFillTx/>
                <a:latin typeface="Arialle Bold"/>
                <a:ea typeface="+mn-ea"/>
                <a:cs typeface="+mn-cs"/>
              </a:rPr>
              <a:t>of Arizona Health Professionals</a:t>
            </a:r>
          </a:p>
        </p:txBody>
      </p:sp>
      <p:sp>
        <p:nvSpPr>
          <p:cNvPr id="11" name="Freeform 11"/>
          <p:cNvSpPr/>
          <p:nvPr/>
        </p:nvSpPr>
        <p:spPr>
          <a:xfrm>
            <a:off x="15948597" y="9021528"/>
            <a:ext cx="2081534" cy="910671"/>
          </a:xfrm>
          <a:custGeom>
            <a:avLst/>
            <a:gdLst/>
            <a:ahLst/>
            <a:cxnLst/>
            <a:rect l="l" t="t" r="r" b="b"/>
            <a:pathLst>
              <a:path w="2081534" h="910671">
                <a:moveTo>
                  <a:pt x="0" y="0"/>
                </a:moveTo>
                <a:lnTo>
                  <a:pt x="2081534" y="0"/>
                </a:lnTo>
                <a:lnTo>
                  <a:pt x="2081534" y="910672"/>
                </a:lnTo>
                <a:lnTo>
                  <a:pt x="0" y="9106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3155" y="0"/>
            <a:ext cx="3535275" cy="1814685"/>
          </a:xfrm>
          <a:custGeom>
            <a:avLst/>
            <a:gdLst/>
            <a:ahLst/>
            <a:cxnLst/>
            <a:rect l="l" t="t" r="r" b="b"/>
            <a:pathLst>
              <a:path w="3535275" h="1814685">
                <a:moveTo>
                  <a:pt x="0" y="0"/>
                </a:moveTo>
                <a:lnTo>
                  <a:pt x="3535275" y="0"/>
                </a:lnTo>
                <a:lnTo>
                  <a:pt x="3535275" y="1814685"/>
                </a:lnTo>
                <a:lnTo>
                  <a:pt x="0" y="181468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42389" y="1433153"/>
            <a:ext cx="2034269" cy="203426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C9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290090" y="6451352"/>
            <a:ext cx="19830844" cy="1534229"/>
            <a:chOff x="0" y="0"/>
            <a:chExt cx="5222938" cy="404077"/>
          </a:xfrm>
        </p:grpSpPr>
        <p:sp>
          <p:nvSpPr>
            <p:cNvPr id="14" name="Freeform 14"/>
            <p:cNvSpPr/>
            <p:nvPr/>
          </p:nvSpPr>
          <p:spPr>
            <a:xfrm>
              <a:off x="0" y="0"/>
              <a:ext cx="5222939" cy="404077"/>
            </a:xfrm>
            <a:custGeom>
              <a:avLst/>
              <a:gdLst/>
              <a:ahLst/>
              <a:cxnLst/>
              <a:rect l="l" t="t" r="r" b="b"/>
              <a:pathLst>
                <a:path w="5222939" h="404077">
                  <a:moveTo>
                    <a:pt x="0" y="0"/>
                  </a:moveTo>
                  <a:lnTo>
                    <a:pt x="5222939" y="0"/>
                  </a:lnTo>
                  <a:lnTo>
                    <a:pt x="5222939" y="404077"/>
                  </a:lnTo>
                  <a:lnTo>
                    <a:pt x="0" y="404077"/>
                  </a:lnTo>
                  <a:close/>
                </a:path>
              </a:pathLst>
            </a:custGeom>
            <a:solidFill>
              <a:srgbClr val="F5F5F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47625"/>
              <a:ext cx="5222938" cy="45170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790030" y="4701195"/>
            <a:ext cx="2034269" cy="2034269"/>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C9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p:cNvGrpSpPr/>
          <p:nvPr/>
        </p:nvGrpSpPr>
        <p:grpSpPr>
          <a:xfrm>
            <a:off x="790030" y="7871199"/>
            <a:ext cx="2034269" cy="2034269"/>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C9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1171562" y="8218754"/>
            <a:ext cx="1271206" cy="1271206"/>
          </a:xfrm>
          <a:custGeom>
            <a:avLst/>
            <a:gdLst/>
            <a:ahLst/>
            <a:cxnLst/>
            <a:rect l="l" t="t" r="r" b="b"/>
            <a:pathLst>
              <a:path w="1271206" h="1271206">
                <a:moveTo>
                  <a:pt x="0" y="0"/>
                </a:moveTo>
                <a:lnTo>
                  <a:pt x="1271206" y="0"/>
                </a:lnTo>
                <a:lnTo>
                  <a:pt x="1271206" y="1271206"/>
                </a:lnTo>
                <a:lnTo>
                  <a:pt x="0" y="12712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7"/>
          <p:cNvSpPr/>
          <p:nvPr/>
        </p:nvSpPr>
        <p:spPr>
          <a:xfrm>
            <a:off x="907630" y="4911277"/>
            <a:ext cx="1799068" cy="1513466"/>
          </a:xfrm>
          <a:custGeom>
            <a:avLst/>
            <a:gdLst/>
            <a:ahLst/>
            <a:cxnLst/>
            <a:rect l="l" t="t" r="r" b="b"/>
            <a:pathLst>
              <a:path w="1799068" h="1513466">
                <a:moveTo>
                  <a:pt x="0" y="0"/>
                </a:moveTo>
                <a:lnTo>
                  <a:pt x="1799069" y="0"/>
                </a:lnTo>
                <a:lnTo>
                  <a:pt x="1799069" y="1513466"/>
                </a:lnTo>
                <a:lnTo>
                  <a:pt x="0" y="15134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a:off x="1012472" y="1754656"/>
            <a:ext cx="1589386" cy="1203960"/>
          </a:xfrm>
          <a:custGeom>
            <a:avLst/>
            <a:gdLst/>
            <a:ahLst/>
            <a:cxnLst/>
            <a:rect l="l" t="t" r="r" b="b"/>
            <a:pathLst>
              <a:path w="1589386" h="1203960">
                <a:moveTo>
                  <a:pt x="0" y="0"/>
                </a:moveTo>
                <a:lnTo>
                  <a:pt x="1589385" y="0"/>
                </a:lnTo>
                <a:lnTo>
                  <a:pt x="1589385" y="1203959"/>
                </a:lnTo>
                <a:lnTo>
                  <a:pt x="0" y="12039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10914023" y="347940"/>
            <a:ext cx="6543285" cy="1180328"/>
          </a:xfrm>
          <a:prstGeom prst="rect">
            <a:avLst/>
          </a:prstGeom>
        </p:spPr>
        <p:txBody>
          <a:bodyPr lIns="0" tIns="0" rIns="0" bIns="0" rtlCol="0" anchor="t">
            <a:spAutoFit/>
          </a:bodyPr>
          <a:lstStyle/>
          <a:p>
            <a:pPr marL="0" marR="0" lvl="0" indent="0" algn="r" defTabSz="914400" rtl="0" eaLnBrk="1" fontAlgn="auto" latinLnBrk="0" hangingPunct="1">
              <a:lnSpc>
                <a:spcPts val="9554"/>
              </a:lnSpc>
              <a:spcBef>
                <a:spcPts val="0"/>
              </a:spcBef>
              <a:spcAft>
                <a:spcPts val="0"/>
              </a:spcAft>
              <a:buClrTx/>
              <a:buSzTx/>
              <a:buFontTx/>
              <a:buNone/>
              <a:tabLst/>
              <a:defRPr/>
            </a:pPr>
            <a:r>
              <a:rPr kumimoji="0" lang="en-US" sz="7293" b="0" i="0" u="none" strike="noStrike" kern="1200" cap="none" spc="218" normalizeH="0" baseline="0" noProof="0">
                <a:ln>
                  <a:noFill/>
                </a:ln>
                <a:solidFill>
                  <a:srgbClr val="191919"/>
                </a:solidFill>
                <a:effectLst/>
                <a:uLnTx/>
                <a:uFillTx/>
                <a:latin typeface="Aileron Heavy"/>
                <a:ea typeface="+mn-ea"/>
                <a:cs typeface="+mn-cs"/>
              </a:rPr>
              <a:t>IMPACT</a:t>
            </a:r>
          </a:p>
        </p:txBody>
      </p:sp>
      <p:sp>
        <p:nvSpPr>
          <p:cNvPr id="31" name="TextBox 31"/>
          <p:cNvSpPr txBox="1"/>
          <p:nvPr/>
        </p:nvSpPr>
        <p:spPr>
          <a:xfrm>
            <a:off x="3026900" y="8569844"/>
            <a:ext cx="12852572" cy="967765"/>
          </a:xfrm>
          <a:prstGeom prst="rect">
            <a:avLst/>
          </a:prstGeom>
        </p:spPr>
        <p:txBody>
          <a:bodyPr lIns="0" tIns="0" rIns="0" bIns="0" rtlCol="0" anchor="t">
            <a:spAutoFit/>
          </a:bodyPr>
          <a:lstStyle/>
          <a:p>
            <a:pPr marL="0" marR="0" lvl="0" indent="0" algn="ctr" defTabSz="914400" rtl="0" eaLnBrk="1" fontAlgn="auto" latinLnBrk="0" hangingPunct="1">
              <a:lnSpc>
                <a:spcPts val="3959"/>
              </a:lnSpc>
              <a:spcBef>
                <a:spcPts val="0"/>
              </a:spcBef>
              <a:spcAft>
                <a:spcPts val="0"/>
              </a:spcAft>
              <a:buClrTx/>
              <a:buSzTx/>
              <a:buFontTx/>
              <a:buNone/>
              <a:tabLst/>
              <a:defRPr/>
            </a:pPr>
            <a:r>
              <a:rPr kumimoji="0" lang="en-US" sz="2399" b="1" i="1" u="none" strike="noStrike" kern="1200" cap="none" spc="76" normalizeH="0" baseline="0" noProof="0" dirty="0">
                <a:ln>
                  <a:noFill/>
                </a:ln>
                <a:solidFill>
                  <a:srgbClr val="191919"/>
                </a:solidFill>
                <a:effectLst/>
                <a:uLnTx/>
                <a:uFillTx/>
                <a:latin typeface="Aileron Regular"/>
                <a:ea typeface="+mn-ea"/>
                <a:cs typeface="+mn-cs"/>
              </a:rPr>
              <a:t>Hosted 8 Strategic Storytelling workshops attended by 60+ health professional leaders and administrators </a:t>
            </a:r>
          </a:p>
        </p:txBody>
      </p:sp>
      <p:sp>
        <p:nvSpPr>
          <p:cNvPr id="32" name="TextBox 32"/>
          <p:cNvSpPr txBox="1"/>
          <p:nvPr/>
        </p:nvSpPr>
        <p:spPr>
          <a:xfrm>
            <a:off x="3026900" y="5038725"/>
            <a:ext cx="13850869" cy="967765"/>
          </a:xfrm>
          <a:prstGeom prst="rect">
            <a:avLst/>
          </a:prstGeom>
        </p:spPr>
        <p:txBody>
          <a:bodyPr lIns="0" tIns="0" rIns="0" bIns="0" rtlCol="0" anchor="t">
            <a:spAutoFit/>
          </a:bodyPr>
          <a:lstStyle/>
          <a:p>
            <a:pPr marL="0" marR="0" lvl="0" indent="0" algn="ctr" defTabSz="914400" rtl="0" eaLnBrk="1" fontAlgn="auto" latinLnBrk="0" hangingPunct="1">
              <a:lnSpc>
                <a:spcPts val="3959"/>
              </a:lnSpc>
              <a:spcBef>
                <a:spcPts val="0"/>
              </a:spcBef>
              <a:spcAft>
                <a:spcPts val="0"/>
              </a:spcAft>
              <a:buClrTx/>
              <a:buSzTx/>
              <a:buFontTx/>
              <a:buNone/>
              <a:tabLst/>
              <a:defRPr/>
            </a:pPr>
            <a:r>
              <a:rPr kumimoji="0" lang="en-US" sz="2399" b="1" i="1" u="none" strike="noStrike" kern="1200" cap="none" spc="76" normalizeH="0" baseline="0" noProof="0" dirty="0">
                <a:ln>
                  <a:noFill/>
                </a:ln>
                <a:solidFill>
                  <a:srgbClr val="191919"/>
                </a:solidFill>
                <a:effectLst/>
                <a:uLnTx/>
                <a:uFillTx/>
                <a:latin typeface="Aileron Regular"/>
                <a:ea typeface="+mn-ea"/>
                <a:cs typeface="+mn-cs"/>
              </a:rPr>
              <a:t>Designed, developed, and delivered 18 monthly newsletters to inform and engage the collaborative community, with complete with impact stories from leaders</a:t>
            </a:r>
          </a:p>
        </p:txBody>
      </p:sp>
      <p:sp>
        <p:nvSpPr>
          <p:cNvPr id="33" name="TextBox 33"/>
          <p:cNvSpPr txBox="1"/>
          <p:nvPr/>
        </p:nvSpPr>
        <p:spPr>
          <a:xfrm>
            <a:off x="3026900" y="1825140"/>
            <a:ext cx="12852572" cy="1480726"/>
          </a:xfrm>
          <a:prstGeom prst="rect">
            <a:avLst/>
          </a:prstGeom>
        </p:spPr>
        <p:txBody>
          <a:bodyPr lIns="0" tIns="0" rIns="0" bIns="0" rtlCol="0" anchor="t">
            <a:spAutoFit/>
          </a:bodyPr>
          <a:lstStyle/>
          <a:p>
            <a:pPr marL="0" marR="0" lvl="0" indent="0" algn="ctr" defTabSz="914400" rtl="0" eaLnBrk="1" fontAlgn="auto" latinLnBrk="0" hangingPunct="1">
              <a:lnSpc>
                <a:spcPts val="3959"/>
              </a:lnSpc>
              <a:spcBef>
                <a:spcPts val="0"/>
              </a:spcBef>
              <a:spcAft>
                <a:spcPts val="0"/>
              </a:spcAft>
              <a:buClrTx/>
              <a:buSzTx/>
              <a:buFontTx/>
              <a:buNone/>
              <a:tabLst/>
              <a:defRPr/>
            </a:pPr>
            <a:r>
              <a:rPr kumimoji="0" lang="en-US" sz="2399" b="1" i="1" u="none" strike="noStrike" kern="1200" cap="none" spc="76" normalizeH="0" baseline="0" noProof="0" dirty="0">
                <a:ln>
                  <a:noFill/>
                </a:ln>
                <a:effectLst/>
                <a:uLnTx/>
                <a:uFillTx/>
                <a:latin typeface="Aileron Regular"/>
                <a:ea typeface="+mn-ea"/>
                <a:cs typeface="+mn-cs"/>
              </a:rPr>
              <a:t>Sept 29, 2023 - Hosted a world class Wellbeing Summit with 200+ executive leaders, health professionals, and administrators to learn, share, and envision a healthier ecosystem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5997" y="0"/>
            <a:ext cx="8203449" cy="10613137"/>
            <a:chOff x="0" y="0"/>
            <a:chExt cx="10937932" cy="14150849"/>
          </a:xfrm>
        </p:grpSpPr>
        <p:pic>
          <p:nvPicPr>
            <p:cNvPr id="3" name="Picture 3"/>
            <p:cNvPicPr>
              <a:picLocks noChangeAspect="1"/>
            </p:cNvPicPr>
            <p:nvPr/>
          </p:nvPicPr>
          <p:blipFill>
            <a:blip r:embed="rId2"/>
            <a:srcRect l="24299" r="24299"/>
            <a:stretch>
              <a:fillRect/>
            </a:stretch>
          </p:blipFill>
          <p:spPr>
            <a:xfrm>
              <a:off x="0" y="0"/>
              <a:ext cx="5409229" cy="7015687"/>
            </a:xfrm>
            <a:prstGeom prst="rect">
              <a:avLst/>
            </a:prstGeom>
          </p:spPr>
        </p:pic>
        <p:pic>
          <p:nvPicPr>
            <p:cNvPr id="4" name="Picture 4"/>
            <p:cNvPicPr>
              <a:picLocks noChangeAspect="1"/>
            </p:cNvPicPr>
            <p:nvPr/>
          </p:nvPicPr>
          <p:blipFill>
            <a:blip r:embed="rId3"/>
            <a:srcRect l="24299" r="24299"/>
            <a:stretch>
              <a:fillRect/>
            </a:stretch>
          </p:blipFill>
          <p:spPr>
            <a:xfrm>
              <a:off x="5528703" y="0"/>
              <a:ext cx="5409229" cy="7015687"/>
            </a:xfrm>
            <a:prstGeom prst="rect">
              <a:avLst/>
            </a:prstGeom>
          </p:spPr>
        </p:pic>
        <p:pic>
          <p:nvPicPr>
            <p:cNvPr id="5" name="Picture 5"/>
            <p:cNvPicPr>
              <a:picLocks noChangeAspect="1"/>
            </p:cNvPicPr>
            <p:nvPr/>
          </p:nvPicPr>
          <p:blipFill>
            <a:blip r:embed="rId4"/>
            <a:srcRect l="24299" r="24299"/>
            <a:stretch>
              <a:fillRect/>
            </a:stretch>
          </p:blipFill>
          <p:spPr>
            <a:xfrm>
              <a:off x="0" y="7135162"/>
              <a:ext cx="5409229" cy="7015687"/>
            </a:xfrm>
            <a:prstGeom prst="rect">
              <a:avLst/>
            </a:prstGeom>
          </p:spPr>
        </p:pic>
        <p:pic>
          <p:nvPicPr>
            <p:cNvPr id="6" name="Picture 6"/>
            <p:cNvPicPr>
              <a:picLocks noChangeAspect="1"/>
            </p:cNvPicPr>
            <p:nvPr/>
          </p:nvPicPr>
          <p:blipFill>
            <a:blip r:embed="rId5"/>
            <a:srcRect l="24299" r="24299"/>
            <a:stretch>
              <a:fillRect/>
            </a:stretch>
          </p:blipFill>
          <p:spPr>
            <a:xfrm>
              <a:off x="5528703" y="7135162"/>
              <a:ext cx="5409229" cy="7015687"/>
            </a:xfrm>
            <a:prstGeom prst="rect">
              <a:avLst/>
            </a:prstGeom>
          </p:spPr>
        </p:pic>
      </p:grpSp>
      <p:grpSp>
        <p:nvGrpSpPr>
          <p:cNvPr id="7" name="Group 7"/>
          <p:cNvGrpSpPr/>
          <p:nvPr/>
        </p:nvGrpSpPr>
        <p:grpSpPr>
          <a:xfrm>
            <a:off x="14961976" y="7275499"/>
            <a:ext cx="3843807" cy="3843807"/>
            <a:chOff x="0" y="0"/>
            <a:chExt cx="5125075" cy="5125075"/>
          </a:xfrm>
        </p:grpSpPr>
        <p:grpSp>
          <p:nvGrpSpPr>
            <p:cNvPr id="8" name="Group 8"/>
            <p:cNvGrpSpPr/>
            <p:nvPr/>
          </p:nvGrpSpPr>
          <p:grpSpPr>
            <a:xfrm>
              <a:off x="0" y="0"/>
              <a:ext cx="5125075" cy="512507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37873" y="471995"/>
              <a:ext cx="4643438" cy="4624639"/>
            </a:xfrm>
            <a:custGeom>
              <a:avLst/>
              <a:gdLst/>
              <a:ahLst/>
              <a:cxnLst/>
              <a:rect l="l" t="t" r="r" b="b"/>
              <a:pathLst>
                <a:path w="4643438" h="4624639">
                  <a:moveTo>
                    <a:pt x="0" y="0"/>
                  </a:moveTo>
                  <a:lnTo>
                    <a:pt x="4643438" y="0"/>
                  </a:lnTo>
                  <a:lnTo>
                    <a:pt x="4643438" y="4624639"/>
                  </a:lnTo>
                  <a:lnTo>
                    <a:pt x="0" y="4624639"/>
                  </a:lnTo>
                  <a:lnTo>
                    <a:pt x="0" y="0"/>
                  </a:lnTo>
                  <a:close/>
                </a:path>
              </a:pathLst>
            </a:custGeom>
            <a:blipFill>
              <a:blip r:embed="rId6">
                <a:extLst>
                  <a:ext uri="{96DAC541-7B7A-43D3-8B79-37D633B846F1}">
                    <asvg:svgBlip xmlns:asvg="http://schemas.microsoft.com/office/drawing/2016/SVG/main" r:embed="rId7"/>
                  </a:ext>
                </a:extLst>
              </a:blip>
              <a:stretch>
                <a:fillRect l="-58" r="-58"/>
              </a:stretch>
            </a:blipFill>
          </p:spPr>
          <p:txBody>
            <a:bodyPr/>
            <a:lstStyle/>
            <a:p>
              <a:endParaRPr lang="en-US"/>
            </a:p>
          </p:txBody>
        </p:sp>
        <p:grpSp>
          <p:nvGrpSpPr>
            <p:cNvPr id="12" name="Group 12"/>
            <p:cNvGrpSpPr/>
            <p:nvPr/>
          </p:nvGrpSpPr>
          <p:grpSpPr>
            <a:xfrm>
              <a:off x="583576" y="845267"/>
              <a:ext cx="4064862" cy="406486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4" name="TextBox 14"/>
              <p:cNvSpPr txBox="1"/>
              <p:nvPr/>
            </p:nvSpPr>
            <p:spPr>
              <a:xfrm>
                <a:off x="76200" y="-9525"/>
                <a:ext cx="660400" cy="746125"/>
              </a:xfrm>
              <a:prstGeom prst="rect">
                <a:avLst/>
              </a:prstGeom>
            </p:spPr>
            <p:txBody>
              <a:bodyPr lIns="50800" tIns="50800" rIns="50800" bIns="50800" rtlCol="0" anchor="ctr"/>
              <a:lstStyle/>
              <a:p>
                <a:pPr algn="ctr">
                  <a:lnSpc>
                    <a:spcPts val="3824"/>
                  </a:lnSpc>
                </a:pPr>
                <a:endParaRPr/>
              </a:p>
            </p:txBody>
          </p:sp>
        </p:grpSp>
        <p:sp>
          <p:nvSpPr>
            <p:cNvPr id="15" name="Freeform 15"/>
            <p:cNvSpPr/>
            <p:nvPr/>
          </p:nvSpPr>
          <p:spPr>
            <a:xfrm>
              <a:off x="2348132" y="2784314"/>
              <a:ext cx="1795434" cy="785502"/>
            </a:xfrm>
            <a:custGeom>
              <a:avLst/>
              <a:gdLst/>
              <a:ahLst/>
              <a:cxnLst/>
              <a:rect l="l" t="t" r="r" b="b"/>
              <a:pathLst>
                <a:path w="1795434" h="785502">
                  <a:moveTo>
                    <a:pt x="0" y="0"/>
                  </a:moveTo>
                  <a:lnTo>
                    <a:pt x="1795434" y="0"/>
                  </a:lnTo>
                  <a:lnTo>
                    <a:pt x="1795434" y="785502"/>
                  </a:lnTo>
                  <a:lnTo>
                    <a:pt x="0" y="7855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664976" y="1262420"/>
              <a:ext cx="3983462" cy="2044743"/>
            </a:xfrm>
            <a:custGeom>
              <a:avLst/>
              <a:gdLst/>
              <a:ahLst/>
              <a:cxnLst/>
              <a:rect l="l" t="t" r="r" b="b"/>
              <a:pathLst>
                <a:path w="3983462" h="2044743">
                  <a:moveTo>
                    <a:pt x="0" y="0"/>
                  </a:moveTo>
                  <a:lnTo>
                    <a:pt x="3983462" y="0"/>
                  </a:lnTo>
                  <a:lnTo>
                    <a:pt x="3983462" y="2044742"/>
                  </a:lnTo>
                  <a:lnTo>
                    <a:pt x="0" y="2044742"/>
                  </a:lnTo>
                  <a:lnTo>
                    <a:pt x="0" y="0"/>
                  </a:lnTo>
                  <a:close/>
                </a:path>
              </a:pathLst>
            </a:custGeom>
            <a:blipFill>
              <a:blip r:embed="rId10"/>
              <a:stretch>
                <a:fillRect/>
              </a:stretch>
            </a:blipFill>
          </p:spPr>
          <p:txBody>
            <a:bodyPr/>
            <a:lstStyle/>
            <a:p>
              <a:endParaRPr lang="en-US"/>
            </a:p>
          </p:txBody>
        </p:sp>
      </p:grpSp>
      <p:sp>
        <p:nvSpPr>
          <p:cNvPr id="17" name="Freeform 17"/>
          <p:cNvSpPr/>
          <p:nvPr/>
        </p:nvSpPr>
        <p:spPr>
          <a:xfrm>
            <a:off x="12069325" y="894544"/>
            <a:ext cx="6424451" cy="7377672"/>
          </a:xfrm>
          <a:custGeom>
            <a:avLst/>
            <a:gdLst/>
            <a:ahLst/>
            <a:cxnLst/>
            <a:rect l="l" t="t" r="r" b="b"/>
            <a:pathLst>
              <a:path w="6424451" h="7377672">
                <a:moveTo>
                  <a:pt x="0" y="0"/>
                </a:moveTo>
                <a:lnTo>
                  <a:pt x="6424451" y="0"/>
                </a:lnTo>
                <a:lnTo>
                  <a:pt x="6424451" y="7377673"/>
                </a:lnTo>
                <a:lnTo>
                  <a:pt x="0" y="7377673"/>
                </a:lnTo>
                <a:lnTo>
                  <a:pt x="0" y="0"/>
                </a:lnTo>
                <a:close/>
              </a:path>
            </a:pathLst>
          </a:custGeom>
          <a:blipFill>
            <a:blip r:embed="rId11"/>
            <a:stretch>
              <a:fillRect/>
            </a:stretch>
          </a:blipFill>
        </p:spPr>
        <p:txBody>
          <a:bodyPr/>
          <a:lstStyle/>
          <a:p>
            <a:endParaRPr lang="en-US"/>
          </a:p>
        </p:txBody>
      </p:sp>
      <p:sp>
        <p:nvSpPr>
          <p:cNvPr id="18" name="Freeform 18"/>
          <p:cNvSpPr/>
          <p:nvPr/>
        </p:nvSpPr>
        <p:spPr>
          <a:xfrm>
            <a:off x="8962914" y="760389"/>
            <a:ext cx="5216235" cy="6665190"/>
          </a:xfrm>
          <a:custGeom>
            <a:avLst/>
            <a:gdLst/>
            <a:ahLst/>
            <a:cxnLst/>
            <a:rect l="l" t="t" r="r" b="b"/>
            <a:pathLst>
              <a:path w="5216235" h="6665190">
                <a:moveTo>
                  <a:pt x="0" y="0"/>
                </a:moveTo>
                <a:lnTo>
                  <a:pt x="5216236" y="0"/>
                </a:lnTo>
                <a:lnTo>
                  <a:pt x="5216236" y="6665189"/>
                </a:lnTo>
                <a:lnTo>
                  <a:pt x="0" y="6665189"/>
                </a:lnTo>
                <a:lnTo>
                  <a:pt x="0" y="0"/>
                </a:lnTo>
                <a:close/>
              </a:path>
            </a:pathLst>
          </a:custGeom>
          <a:blipFill>
            <a:blip r:embed="rId12"/>
            <a:stretch>
              <a:fillRect/>
            </a:stretch>
          </a:blipFill>
        </p:spPr>
        <p:txBody>
          <a:bodyPr/>
          <a:lstStyle/>
          <a:p>
            <a:endParaRPr lang="en-US"/>
          </a:p>
        </p:txBody>
      </p:sp>
      <p:sp>
        <p:nvSpPr>
          <p:cNvPr id="19" name="TextBox 19"/>
          <p:cNvSpPr txBox="1"/>
          <p:nvPr/>
        </p:nvSpPr>
        <p:spPr>
          <a:xfrm>
            <a:off x="3781855" y="846919"/>
            <a:ext cx="4966656" cy="741130"/>
          </a:xfrm>
          <a:prstGeom prst="rect">
            <a:avLst/>
          </a:prstGeom>
        </p:spPr>
        <p:txBody>
          <a:bodyPr lIns="0" tIns="0" rIns="0" bIns="0" rtlCol="0" anchor="t">
            <a:spAutoFit/>
          </a:bodyPr>
          <a:lstStyle/>
          <a:p>
            <a:pPr algn="ctr">
              <a:lnSpc>
                <a:spcPts val="5975"/>
              </a:lnSpc>
            </a:pPr>
            <a:r>
              <a:rPr lang="en-US" sz="4596" spc="91">
                <a:solidFill>
                  <a:srgbClr val="191919"/>
                </a:solidFill>
                <a:latin typeface="Aileron Heavy"/>
              </a:rPr>
              <a:t>ENGAGEMENT</a:t>
            </a:r>
          </a:p>
        </p:txBody>
      </p:sp>
      <p:sp>
        <p:nvSpPr>
          <p:cNvPr id="20" name="TextBox 20"/>
          <p:cNvSpPr txBox="1"/>
          <p:nvPr/>
        </p:nvSpPr>
        <p:spPr>
          <a:xfrm>
            <a:off x="4473697" y="3092400"/>
            <a:ext cx="3582972" cy="1490981"/>
          </a:xfrm>
          <a:prstGeom prst="rect">
            <a:avLst/>
          </a:prstGeom>
        </p:spPr>
        <p:txBody>
          <a:bodyPr lIns="0" tIns="0" rIns="0" bIns="0" rtlCol="0" anchor="t">
            <a:spAutoFit/>
          </a:bodyPr>
          <a:lstStyle/>
          <a:p>
            <a:pPr algn="ctr">
              <a:lnSpc>
                <a:spcPts val="3919"/>
              </a:lnSpc>
            </a:pPr>
            <a:r>
              <a:rPr lang="en-US" sz="2799">
                <a:solidFill>
                  <a:srgbClr val="191919"/>
                </a:solidFill>
                <a:latin typeface="Arialle"/>
              </a:rPr>
              <a:t>MONTHLY NEWSLETTERS AND STORIES</a:t>
            </a:r>
          </a:p>
        </p:txBody>
      </p:sp>
      <p:sp>
        <p:nvSpPr>
          <p:cNvPr id="21" name="Freeform 21"/>
          <p:cNvSpPr/>
          <p:nvPr/>
        </p:nvSpPr>
        <p:spPr>
          <a:xfrm rot="654074">
            <a:off x="6326897" y="4903417"/>
            <a:ext cx="1699704" cy="480166"/>
          </a:xfrm>
          <a:custGeom>
            <a:avLst/>
            <a:gdLst/>
            <a:ahLst/>
            <a:cxnLst/>
            <a:rect l="l" t="t" r="r" b="b"/>
            <a:pathLst>
              <a:path w="1699704" h="480166">
                <a:moveTo>
                  <a:pt x="0" y="0"/>
                </a:moveTo>
                <a:lnTo>
                  <a:pt x="1699704" y="0"/>
                </a:lnTo>
                <a:lnTo>
                  <a:pt x="1699704" y="480166"/>
                </a:lnTo>
                <a:lnTo>
                  <a:pt x="0" y="4801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 name="TextBox 22"/>
          <p:cNvSpPr txBox="1"/>
          <p:nvPr/>
        </p:nvSpPr>
        <p:spPr>
          <a:xfrm>
            <a:off x="4907662" y="9035443"/>
            <a:ext cx="5490812" cy="407615"/>
          </a:xfrm>
          <a:prstGeom prst="rect">
            <a:avLst/>
          </a:prstGeom>
        </p:spPr>
        <p:txBody>
          <a:bodyPr lIns="0" tIns="0" rIns="0" bIns="0" rtlCol="0" anchor="t">
            <a:spAutoFit/>
          </a:bodyPr>
          <a:lstStyle/>
          <a:p>
            <a:pPr algn="ctr">
              <a:lnSpc>
                <a:spcPts val="3445"/>
              </a:lnSpc>
            </a:pPr>
            <a:r>
              <a:rPr lang="en-US" sz="2461">
                <a:solidFill>
                  <a:srgbClr val="747474"/>
                </a:solidFill>
                <a:latin typeface="Canva Sans Bold"/>
              </a:rPr>
              <a:t>www.wellbeingcollaborative.org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66247" y="-163068"/>
            <a:ext cx="8203449" cy="10613137"/>
            <a:chOff x="0" y="0"/>
            <a:chExt cx="10937932" cy="14150849"/>
          </a:xfrm>
        </p:grpSpPr>
        <p:pic>
          <p:nvPicPr>
            <p:cNvPr id="3" name="Picture 3"/>
            <p:cNvPicPr>
              <a:picLocks noChangeAspect="1"/>
            </p:cNvPicPr>
            <p:nvPr/>
          </p:nvPicPr>
          <p:blipFill>
            <a:blip r:embed="rId2"/>
            <a:srcRect l="24299" r="24299"/>
            <a:stretch>
              <a:fillRect/>
            </a:stretch>
          </p:blipFill>
          <p:spPr>
            <a:xfrm>
              <a:off x="0" y="0"/>
              <a:ext cx="5409229" cy="7015687"/>
            </a:xfrm>
            <a:prstGeom prst="rect">
              <a:avLst/>
            </a:prstGeom>
          </p:spPr>
        </p:pic>
        <p:pic>
          <p:nvPicPr>
            <p:cNvPr id="4" name="Picture 4"/>
            <p:cNvPicPr>
              <a:picLocks noChangeAspect="1"/>
            </p:cNvPicPr>
            <p:nvPr/>
          </p:nvPicPr>
          <p:blipFill>
            <a:blip r:embed="rId3"/>
            <a:srcRect l="24299" r="24299"/>
            <a:stretch>
              <a:fillRect/>
            </a:stretch>
          </p:blipFill>
          <p:spPr>
            <a:xfrm>
              <a:off x="5528703" y="0"/>
              <a:ext cx="5409229" cy="7015687"/>
            </a:xfrm>
            <a:prstGeom prst="rect">
              <a:avLst/>
            </a:prstGeom>
          </p:spPr>
        </p:pic>
        <p:pic>
          <p:nvPicPr>
            <p:cNvPr id="5" name="Picture 5"/>
            <p:cNvPicPr>
              <a:picLocks noChangeAspect="1"/>
            </p:cNvPicPr>
            <p:nvPr/>
          </p:nvPicPr>
          <p:blipFill>
            <a:blip r:embed="rId4"/>
            <a:srcRect l="24299" r="24299"/>
            <a:stretch>
              <a:fillRect/>
            </a:stretch>
          </p:blipFill>
          <p:spPr>
            <a:xfrm>
              <a:off x="0" y="7135162"/>
              <a:ext cx="5409229" cy="7015687"/>
            </a:xfrm>
            <a:prstGeom prst="rect">
              <a:avLst/>
            </a:prstGeom>
          </p:spPr>
        </p:pic>
        <p:pic>
          <p:nvPicPr>
            <p:cNvPr id="6" name="Picture 6"/>
            <p:cNvPicPr>
              <a:picLocks noChangeAspect="1"/>
            </p:cNvPicPr>
            <p:nvPr/>
          </p:nvPicPr>
          <p:blipFill>
            <a:blip r:embed="rId5"/>
            <a:srcRect l="24299" r="24299"/>
            <a:stretch>
              <a:fillRect/>
            </a:stretch>
          </p:blipFill>
          <p:spPr>
            <a:xfrm>
              <a:off x="5528703" y="7135162"/>
              <a:ext cx="5409229" cy="7015687"/>
            </a:xfrm>
            <a:prstGeom prst="rect">
              <a:avLst/>
            </a:prstGeom>
          </p:spPr>
        </p:pic>
      </p:grpSp>
      <p:grpSp>
        <p:nvGrpSpPr>
          <p:cNvPr id="7" name="Group 7"/>
          <p:cNvGrpSpPr/>
          <p:nvPr/>
        </p:nvGrpSpPr>
        <p:grpSpPr>
          <a:xfrm>
            <a:off x="5971507" y="6938737"/>
            <a:ext cx="2036858" cy="2036858"/>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C9EF"/>
            </a:solidFill>
          </p:spPr>
          <p:txBody>
            <a:bodyPr/>
            <a:lstStyle/>
            <a:p>
              <a:endParaRPr lang="en-US"/>
            </a:p>
          </p:txBody>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5485701" y="7801961"/>
            <a:ext cx="974165" cy="1369652"/>
          </a:xfrm>
          <a:custGeom>
            <a:avLst/>
            <a:gdLst/>
            <a:ahLst/>
            <a:cxnLst/>
            <a:rect l="l" t="t" r="r" b="b"/>
            <a:pathLst>
              <a:path w="974165" h="1369652">
                <a:moveTo>
                  <a:pt x="0" y="0"/>
                </a:moveTo>
                <a:lnTo>
                  <a:pt x="974165" y="0"/>
                </a:lnTo>
                <a:lnTo>
                  <a:pt x="974165" y="1369652"/>
                </a:lnTo>
                <a:lnTo>
                  <a:pt x="0" y="13696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4527847" y="2105417"/>
            <a:ext cx="1235590" cy="1278748"/>
          </a:xfrm>
          <a:custGeom>
            <a:avLst/>
            <a:gdLst/>
            <a:ahLst/>
            <a:cxnLst/>
            <a:rect l="l" t="t" r="r" b="b"/>
            <a:pathLst>
              <a:path w="1235590" h="1278748">
                <a:moveTo>
                  <a:pt x="0" y="0"/>
                </a:moveTo>
                <a:lnTo>
                  <a:pt x="1235590" y="0"/>
                </a:lnTo>
                <a:lnTo>
                  <a:pt x="1235590" y="1278748"/>
                </a:lnTo>
                <a:lnTo>
                  <a:pt x="0" y="1278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5972783" y="2441395"/>
            <a:ext cx="11412010" cy="3527459"/>
          </a:xfrm>
          <a:prstGeom prst="rect">
            <a:avLst/>
          </a:prstGeom>
        </p:spPr>
        <p:txBody>
          <a:bodyPr lIns="0" tIns="0" rIns="0" bIns="0" rtlCol="0" anchor="t">
            <a:spAutoFit/>
          </a:bodyPr>
          <a:lstStyle/>
          <a:p>
            <a:pPr>
              <a:lnSpc>
                <a:spcPts val="4023"/>
              </a:lnSpc>
            </a:pPr>
            <a:r>
              <a:rPr lang="en-US" sz="2873">
                <a:solidFill>
                  <a:srgbClr val="222222"/>
                </a:solidFill>
                <a:latin typeface="Montserrat Classic"/>
              </a:rPr>
              <a:t>membership provides access to repository of best practices</a:t>
            </a:r>
          </a:p>
          <a:p>
            <a:pPr>
              <a:lnSpc>
                <a:spcPts val="4023"/>
              </a:lnSpc>
            </a:pPr>
            <a:endParaRPr lang="en-US" sz="2873">
              <a:solidFill>
                <a:srgbClr val="222222"/>
              </a:solidFill>
              <a:latin typeface="Montserrat Classic"/>
            </a:endParaRPr>
          </a:p>
          <a:p>
            <a:pPr>
              <a:lnSpc>
                <a:spcPts val="4023"/>
              </a:lnSpc>
            </a:pPr>
            <a:endParaRPr lang="en-US" sz="2873">
              <a:solidFill>
                <a:srgbClr val="222222"/>
              </a:solidFill>
              <a:latin typeface="Montserrat Classic"/>
            </a:endParaRPr>
          </a:p>
          <a:p>
            <a:pPr>
              <a:lnSpc>
                <a:spcPts val="4023"/>
              </a:lnSpc>
            </a:pPr>
            <a:r>
              <a:rPr lang="en-US" sz="2873">
                <a:solidFill>
                  <a:srgbClr val="222222"/>
                </a:solidFill>
                <a:latin typeface="Montserrat Classic"/>
              </a:rPr>
              <a:t>ability to highlight your individual or organizational work</a:t>
            </a:r>
          </a:p>
          <a:p>
            <a:pPr>
              <a:lnSpc>
                <a:spcPts val="4023"/>
              </a:lnSpc>
            </a:pPr>
            <a:endParaRPr lang="en-US" sz="2873">
              <a:solidFill>
                <a:srgbClr val="222222"/>
              </a:solidFill>
              <a:latin typeface="Montserrat Classic"/>
            </a:endParaRPr>
          </a:p>
          <a:p>
            <a:pPr>
              <a:lnSpc>
                <a:spcPts val="4023"/>
              </a:lnSpc>
            </a:pPr>
            <a:endParaRPr lang="en-US" sz="2873">
              <a:solidFill>
                <a:srgbClr val="222222"/>
              </a:solidFill>
              <a:latin typeface="Montserrat Classic"/>
            </a:endParaRPr>
          </a:p>
          <a:p>
            <a:pPr>
              <a:lnSpc>
                <a:spcPts val="4023"/>
              </a:lnSpc>
            </a:pPr>
            <a:r>
              <a:rPr lang="en-US" sz="2873">
                <a:solidFill>
                  <a:srgbClr val="222222"/>
                </a:solidFill>
                <a:latin typeface="Montserrat Classic"/>
              </a:rPr>
              <a:t>access to experts in the field affiliated with the Collaborative</a:t>
            </a:r>
          </a:p>
        </p:txBody>
      </p:sp>
      <p:sp>
        <p:nvSpPr>
          <p:cNvPr id="14" name="Freeform 14"/>
          <p:cNvSpPr/>
          <p:nvPr/>
        </p:nvSpPr>
        <p:spPr>
          <a:xfrm>
            <a:off x="4527847" y="3599088"/>
            <a:ext cx="1235590" cy="1278748"/>
          </a:xfrm>
          <a:custGeom>
            <a:avLst/>
            <a:gdLst/>
            <a:ahLst/>
            <a:cxnLst/>
            <a:rect l="l" t="t" r="r" b="b"/>
            <a:pathLst>
              <a:path w="1235590" h="1278748">
                <a:moveTo>
                  <a:pt x="0" y="0"/>
                </a:moveTo>
                <a:lnTo>
                  <a:pt x="1235590" y="0"/>
                </a:lnTo>
                <a:lnTo>
                  <a:pt x="1235590" y="1278748"/>
                </a:lnTo>
                <a:lnTo>
                  <a:pt x="0" y="1278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a:off x="4527847" y="5126378"/>
            <a:ext cx="1235590" cy="1278748"/>
          </a:xfrm>
          <a:custGeom>
            <a:avLst/>
            <a:gdLst/>
            <a:ahLst/>
            <a:cxnLst/>
            <a:rect l="l" t="t" r="r" b="b"/>
            <a:pathLst>
              <a:path w="1235590" h="1278748">
                <a:moveTo>
                  <a:pt x="0" y="0"/>
                </a:moveTo>
                <a:lnTo>
                  <a:pt x="1235590" y="0"/>
                </a:lnTo>
                <a:lnTo>
                  <a:pt x="1235590" y="1278748"/>
                </a:lnTo>
                <a:lnTo>
                  <a:pt x="0" y="1278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TextBox 17"/>
          <p:cNvSpPr txBox="1"/>
          <p:nvPr/>
        </p:nvSpPr>
        <p:spPr>
          <a:xfrm>
            <a:off x="4527847" y="691223"/>
            <a:ext cx="10402638" cy="751154"/>
          </a:xfrm>
          <a:prstGeom prst="rect">
            <a:avLst/>
          </a:prstGeom>
        </p:spPr>
        <p:txBody>
          <a:bodyPr lIns="0" tIns="0" rIns="0" bIns="0" rtlCol="0" anchor="t">
            <a:spAutoFit/>
          </a:bodyPr>
          <a:lstStyle/>
          <a:p>
            <a:pPr>
              <a:lnSpc>
                <a:spcPts val="5702"/>
              </a:lnSpc>
            </a:pPr>
            <a:r>
              <a:rPr lang="en-US" sz="5430">
                <a:solidFill>
                  <a:srgbClr val="05061E"/>
                </a:solidFill>
                <a:latin typeface="Garet ExtraBold"/>
              </a:rPr>
              <a:t>VALUE OF MEMBERSHIP</a:t>
            </a:r>
          </a:p>
        </p:txBody>
      </p:sp>
      <p:sp>
        <p:nvSpPr>
          <p:cNvPr id="18" name="TextBox 18"/>
          <p:cNvSpPr txBox="1"/>
          <p:nvPr/>
        </p:nvSpPr>
        <p:spPr>
          <a:xfrm>
            <a:off x="8534400" y="6586734"/>
            <a:ext cx="4796965" cy="1258871"/>
          </a:xfrm>
          <a:prstGeom prst="rect">
            <a:avLst/>
          </a:prstGeom>
        </p:spPr>
        <p:txBody>
          <a:bodyPr lIns="0" tIns="0" rIns="0" bIns="0" rtlCol="0" anchor="t">
            <a:spAutoFit/>
          </a:bodyPr>
          <a:lstStyle/>
          <a:p>
            <a:pPr>
              <a:lnSpc>
                <a:spcPts val="3367"/>
              </a:lnSpc>
            </a:pPr>
            <a:endParaRPr lang="en-US" sz="2405" dirty="0">
              <a:solidFill>
                <a:srgbClr val="222222"/>
              </a:solidFill>
              <a:latin typeface="Montserrat Classic Bold"/>
            </a:endParaRPr>
          </a:p>
          <a:p>
            <a:pPr algn="ctr">
              <a:lnSpc>
                <a:spcPts val="3367"/>
              </a:lnSpc>
            </a:pPr>
            <a:r>
              <a:rPr lang="en-US" sz="2405" b="1" i="1" dirty="0">
                <a:solidFill>
                  <a:srgbClr val="C00000"/>
                </a:solidFill>
                <a:latin typeface="Montserrat Classic"/>
              </a:rPr>
              <a:t>Join the Collaborative and to be an </a:t>
            </a:r>
            <a:r>
              <a:rPr lang="en-US" sz="2405" b="1" i="1" dirty="0">
                <a:solidFill>
                  <a:srgbClr val="C00000"/>
                </a:solidFill>
                <a:latin typeface="Montserrat Classic Bold"/>
              </a:rPr>
              <a:t>Architect of Change !</a:t>
            </a:r>
          </a:p>
        </p:txBody>
      </p:sp>
      <p:sp>
        <p:nvSpPr>
          <p:cNvPr id="19" name="TextBox 18">
            <a:extLst>
              <a:ext uri="{FF2B5EF4-FFF2-40B4-BE49-F238E27FC236}">
                <a16:creationId xmlns:a16="http://schemas.microsoft.com/office/drawing/2014/main" id="{7A51C888-3F63-48D5-C06A-7EA4DDD8A41F}"/>
              </a:ext>
            </a:extLst>
          </p:cNvPr>
          <p:cNvSpPr txBox="1"/>
          <p:nvPr/>
        </p:nvSpPr>
        <p:spPr>
          <a:xfrm>
            <a:off x="8686799" y="8442801"/>
            <a:ext cx="4796965" cy="461665"/>
          </a:xfrm>
          <a:prstGeom prst="rect">
            <a:avLst/>
          </a:prstGeom>
          <a:noFill/>
        </p:spPr>
        <p:txBody>
          <a:bodyPr wrap="square" rtlCol="0">
            <a:spAutoFit/>
          </a:bodyPr>
          <a:lstStyle/>
          <a:p>
            <a:pPr algn="ctr"/>
            <a:r>
              <a:rPr lang="en-US" sz="2400" b="1" u="sng" dirty="0">
                <a:solidFill>
                  <a:srgbClr val="002060"/>
                </a:solidFill>
              </a:rPr>
              <a:t>https://wellbeingcollaborative.org/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66247" y="-163068"/>
            <a:ext cx="8203449" cy="10613137"/>
            <a:chOff x="0" y="0"/>
            <a:chExt cx="10937932" cy="14150849"/>
          </a:xfrm>
        </p:grpSpPr>
        <p:pic>
          <p:nvPicPr>
            <p:cNvPr id="3" name="Picture 3"/>
            <p:cNvPicPr>
              <a:picLocks noChangeAspect="1"/>
            </p:cNvPicPr>
            <p:nvPr/>
          </p:nvPicPr>
          <p:blipFill>
            <a:blip r:embed="rId2"/>
            <a:srcRect l="24299" r="24299"/>
            <a:stretch>
              <a:fillRect/>
            </a:stretch>
          </p:blipFill>
          <p:spPr>
            <a:xfrm>
              <a:off x="0" y="0"/>
              <a:ext cx="5409229" cy="7015687"/>
            </a:xfrm>
            <a:prstGeom prst="rect">
              <a:avLst/>
            </a:prstGeom>
          </p:spPr>
        </p:pic>
        <p:pic>
          <p:nvPicPr>
            <p:cNvPr id="4" name="Picture 4"/>
            <p:cNvPicPr>
              <a:picLocks noChangeAspect="1"/>
            </p:cNvPicPr>
            <p:nvPr/>
          </p:nvPicPr>
          <p:blipFill>
            <a:blip r:embed="rId3"/>
            <a:srcRect l="24299" r="24299"/>
            <a:stretch>
              <a:fillRect/>
            </a:stretch>
          </p:blipFill>
          <p:spPr>
            <a:xfrm>
              <a:off x="5528703" y="0"/>
              <a:ext cx="5409229" cy="7015687"/>
            </a:xfrm>
            <a:prstGeom prst="rect">
              <a:avLst/>
            </a:prstGeom>
          </p:spPr>
        </p:pic>
        <p:pic>
          <p:nvPicPr>
            <p:cNvPr id="5" name="Picture 5"/>
            <p:cNvPicPr>
              <a:picLocks noChangeAspect="1"/>
            </p:cNvPicPr>
            <p:nvPr/>
          </p:nvPicPr>
          <p:blipFill>
            <a:blip r:embed="rId4"/>
            <a:srcRect l="24299" r="24299"/>
            <a:stretch>
              <a:fillRect/>
            </a:stretch>
          </p:blipFill>
          <p:spPr>
            <a:xfrm>
              <a:off x="0" y="7135162"/>
              <a:ext cx="5409229" cy="7015687"/>
            </a:xfrm>
            <a:prstGeom prst="rect">
              <a:avLst/>
            </a:prstGeom>
          </p:spPr>
        </p:pic>
        <p:pic>
          <p:nvPicPr>
            <p:cNvPr id="6" name="Picture 6"/>
            <p:cNvPicPr>
              <a:picLocks noChangeAspect="1"/>
            </p:cNvPicPr>
            <p:nvPr/>
          </p:nvPicPr>
          <p:blipFill>
            <a:blip r:embed="rId5"/>
            <a:srcRect l="24299" r="24299"/>
            <a:stretch>
              <a:fillRect/>
            </a:stretch>
          </p:blipFill>
          <p:spPr>
            <a:xfrm>
              <a:off x="5528703" y="7135162"/>
              <a:ext cx="5409229" cy="7015687"/>
            </a:xfrm>
            <a:prstGeom prst="rect">
              <a:avLst/>
            </a:prstGeom>
          </p:spPr>
        </p:pic>
      </p:grpSp>
      <p:grpSp>
        <p:nvGrpSpPr>
          <p:cNvPr id="7" name="Group 7"/>
          <p:cNvGrpSpPr/>
          <p:nvPr/>
        </p:nvGrpSpPr>
        <p:grpSpPr>
          <a:xfrm>
            <a:off x="4318232" y="2196299"/>
            <a:ext cx="2036858" cy="2036858"/>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C9EF"/>
            </a:solidFill>
          </p:spPr>
          <p:txBody>
            <a:bodyPr/>
            <a:lstStyle/>
            <a:p>
              <a:endParaRPr lang="en-US"/>
            </a:p>
          </p:txBody>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6533046" y="4063494"/>
            <a:ext cx="2036858" cy="203685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C9EF"/>
            </a:solidFill>
          </p:spPr>
          <p:txBody>
            <a:bodyPr/>
            <a:lstStyle/>
            <a:p>
              <a:endParaRPr lang="en-US"/>
            </a:p>
          </p:txBody>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9420652" y="5757309"/>
            <a:ext cx="2036858" cy="203685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C9EF"/>
            </a:solidFill>
          </p:spPr>
          <p:txBody>
            <a:bodyPr/>
            <a:lstStyle/>
            <a:p>
              <a:endParaRPr lang="en-US"/>
            </a:p>
          </p:txBody>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2782145" y="7794167"/>
            <a:ext cx="2036858" cy="203685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C9EF"/>
            </a:solidFill>
          </p:spPr>
          <p:txBody>
            <a:bodyPr/>
            <a:lstStyle/>
            <a:p>
              <a:endParaRPr lang="en-US"/>
            </a:p>
          </p:txBody>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6860069" y="4435457"/>
            <a:ext cx="1382814" cy="1292931"/>
          </a:xfrm>
          <a:custGeom>
            <a:avLst/>
            <a:gdLst/>
            <a:ahLst/>
            <a:cxnLst/>
            <a:rect l="l" t="t" r="r" b="b"/>
            <a:pathLst>
              <a:path w="1382814" h="1292931">
                <a:moveTo>
                  <a:pt x="0" y="0"/>
                </a:moveTo>
                <a:lnTo>
                  <a:pt x="1382813" y="0"/>
                </a:lnTo>
                <a:lnTo>
                  <a:pt x="1382813" y="1292931"/>
                </a:lnTo>
                <a:lnTo>
                  <a:pt x="0" y="12929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9820432" y="6080626"/>
            <a:ext cx="1237298" cy="1390223"/>
          </a:xfrm>
          <a:custGeom>
            <a:avLst/>
            <a:gdLst/>
            <a:ahLst/>
            <a:cxnLst/>
            <a:rect l="l" t="t" r="r" b="b"/>
            <a:pathLst>
              <a:path w="1237298" h="1390223">
                <a:moveTo>
                  <a:pt x="0" y="0"/>
                </a:moveTo>
                <a:lnTo>
                  <a:pt x="1237298" y="0"/>
                </a:lnTo>
                <a:lnTo>
                  <a:pt x="1237298" y="1390223"/>
                </a:lnTo>
                <a:lnTo>
                  <a:pt x="0" y="13902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p:cNvSpPr/>
          <p:nvPr/>
        </p:nvSpPr>
        <p:spPr>
          <a:xfrm>
            <a:off x="12782145" y="8249443"/>
            <a:ext cx="1972830" cy="1126307"/>
          </a:xfrm>
          <a:custGeom>
            <a:avLst/>
            <a:gdLst/>
            <a:ahLst/>
            <a:cxnLst/>
            <a:rect l="l" t="t" r="r" b="b"/>
            <a:pathLst>
              <a:path w="1972830" h="1126307">
                <a:moveTo>
                  <a:pt x="0" y="0"/>
                </a:moveTo>
                <a:lnTo>
                  <a:pt x="1972830" y="0"/>
                </a:lnTo>
                <a:lnTo>
                  <a:pt x="1972830" y="1126307"/>
                </a:lnTo>
                <a:lnTo>
                  <a:pt x="0" y="1126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a:off x="4827717" y="2705784"/>
            <a:ext cx="1017888" cy="1017888"/>
          </a:xfrm>
          <a:custGeom>
            <a:avLst/>
            <a:gdLst/>
            <a:ahLst/>
            <a:cxnLst/>
            <a:rect l="l" t="t" r="r" b="b"/>
            <a:pathLst>
              <a:path w="1017888" h="1017888">
                <a:moveTo>
                  <a:pt x="0" y="0"/>
                </a:moveTo>
                <a:lnTo>
                  <a:pt x="1017888" y="0"/>
                </a:lnTo>
                <a:lnTo>
                  <a:pt x="1017888" y="1017888"/>
                </a:lnTo>
                <a:lnTo>
                  <a:pt x="0" y="10178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Freeform 23"/>
          <p:cNvSpPr/>
          <p:nvPr/>
        </p:nvSpPr>
        <p:spPr>
          <a:xfrm rot="1885610">
            <a:off x="4548783" y="4698210"/>
            <a:ext cx="1699704" cy="480166"/>
          </a:xfrm>
          <a:custGeom>
            <a:avLst/>
            <a:gdLst/>
            <a:ahLst/>
            <a:cxnLst/>
            <a:rect l="l" t="t" r="r" b="b"/>
            <a:pathLst>
              <a:path w="1699704" h="480166">
                <a:moveTo>
                  <a:pt x="0" y="0"/>
                </a:moveTo>
                <a:lnTo>
                  <a:pt x="1699704" y="0"/>
                </a:lnTo>
                <a:lnTo>
                  <a:pt x="1699704" y="480166"/>
                </a:lnTo>
                <a:lnTo>
                  <a:pt x="0" y="4801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4" name="Freeform 24"/>
          <p:cNvSpPr/>
          <p:nvPr/>
        </p:nvSpPr>
        <p:spPr>
          <a:xfrm rot="1885610">
            <a:off x="7393030" y="6582781"/>
            <a:ext cx="1699704" cy="480166"/>
          </a:xfrm>
          <a:custGeom>
            <a:avLst/>
            <a:gdLst/>
            <a:ahLst/>
            <a:cxnLst/>
            <a:rect l="l" t="t" r="r" b="b"/>
            <a:pathLst>
              <a:path w="1699704" h="480166">
                <a:moveTo>
                  <a:pt x="0" y="0"/>
                </a:moveTo>
                <a:lnTo>
                  <a:pt x="1699704" y="0"/>
                </a:lnTo>
                <a:lnTo>
                  <a:pt x="1699704" y="480166"/>
                </a:lnTo>
                <a:lnTo>
                  <a:pt x="0" y="4801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5" name="Freeform 25"/>
          <p:cNvSpPr/>
          <p:nvPr/>
        </p:nvSpPr>
        <p:spPr>
          <a:xfrm rot="1885610">
            <a:off x="10607658" y="8369066"/>
            <a:ext cx="1699704" cy="480166"/>
          </a:xfrm>
          <a:custGeom>
            <a:avLst/>
            <a:gdLst/>
            <a:ahLst/>
            <a:cxnLst/>
            <a:rect l="l" t="t" r="r" b="b"/>
            <a:pathLst>
              <a:path w="1699704" h="480166">
                <a:moveTo>
                  <a:pt x="0" y="0"/>
                </a:moveTo>
                <a:lnTo>
                  <a:pt x="1699704" y="0"/>
                </a:lnTo>
                <a:lnTo>
                  <a:pt x="1699704" y="480166"/>
                </a:lnTo>
                <a:lnTo>
                  <a:pt x="0" y="48016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6" name="Freeform 26"/>
          <p:cNvSpPr/>
          <p:nvPr/>
        </p:nvSpPr>
        <p:spPr>
          <a:xfrm>
            <a:off x="15632031" y="1592856"/>
            <a:ext cx="2098068" cy="1825320"/>
          </a:xfrm>
          <a:custGeom>
            <a:avLst/>
            <a:gdLst/>
            <a:ahLst/>
            <a:cxnLst/>
            <a:rect l="l" t="t" r="r" b="b"/>
            <a:pathLst>
              <a:path w="2098068" h="1825320">
                <a:moveTo>
                  <a:pt x="0" y="0"/>
                </a:moveTo>
                <a:lnTo>
                  <a:pt x="2098068" y="0"/>
                </a:lnTo>
                <a:lnTo>
                  <a:pt x="2098068" y="1825319"/>
                </a:lnTo>
                <a:lnTo>
                  <a:pt x="0" y="18253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7" name="TextBox 27"/>
          <p:cNvSpPr txBox="1"/>
          <p:nvPr/>
        </p:nvSpPr>
        <p:spPr>
          <a:xfrm>
            <a:off x="6249001" y="549795"/>
            <a:ext cx="10402638" cy="1475054"/>
          </a:xfrm>
          <a:prstGeom prst="rect">
            <a:avLst/>
          </a:prstGeom>
        </p:spPr>
        <p:txBody>
          <a:bodyPr lIns="0" tIns="0" rIns="0" bIns="0" rtlCol="0" anchor="t">
            <a:spAutoFit/>
          </a:bodyPr>
          <a:lstStyle/>
          <a:p>
            <a:pPr algn="ctr">
              <a:lnSpc>
                <a:spcPts val="5702"/>
              </a:lnSpc>
            </a:pPr>
            <a:r>
              <a:rPr lang="en-US" sz="5430">
                <a:solidFill>
                  <a:srgbClr val="05061E"/>
                </a:solidFill>
                <a:latin typeface="Garet ExtraBold"/>
              </a:rPr>
              <a:t>TRANSFORMATIVE POWER OF COLLABORATION</a:t>
            </a:r>
          </a:p>
        </p:txBody>
      </p:sp>
      <p:sp>
        <p:nvSpPr>
          <p:cNvPr id="28" name="TextBox 28"/>
          <p:cNvSpPr txBox="1"/>
          <p:nvPr/>
        </p:nvSpPr>
        <p:spPr>
          <a:xfrm>
            <a:off x="6662426" y="2935081"/>
            <a:ext cx="3944718" cy="445186"/>
          </a:xfrm>
          <a:prstGeom prst="rect">
            <a:avLst/>
          </a:prstGeom>
        </p:spPr>
        <p:txBody>
          <a:bodyPr wrap="square" lIns="0" tIns="0" rIns="0" bIns="0" rtlCol="0" anchor="t">
            <a:spAutoFit/>
          </a:bodyPr>
          <a:lstStyle/>
          <a:p>
            <a:pPr>
              <a:lnSpc>
                <a:spcPts val="3822"/>
              </a:lnSpc>
              <a:spcBef>
                <a:spcPct val="0"/>
              </a:spcBef>
            </a:pPr>
            <a:r>
              <a:rPr lang="en-US" sz="2730" dirty="0">
                <a:solidFill>
                  <a:srgbClr val="000000"/>
                </a:solidFill>
                <a:latin typeface="Arialle Bold"/>
              </a:rPr>
              <a:t>Individual – 260+ </a:t>
            </a:r>
          </a:p>
        </p:txBody>
      </p:sp>
      <p:sp>
        <p:nvSpPr>
          <p:cNvPr id="29" name="TextBox 29"/>
          <p:cNvSpPr txBox="1"/>
          <p:nvPr/>
        </p:nvSpPr>
        <p:spPr>
          <a:xfrm>
            <a:off x="8877241" y="4802276"/>
            <a:ext cx="3430635" cy="445186"/>
          </a:xfrm>
          <a:prstGeom prst="rect">
            <a:avLst/>
          </a:prstGeom>
        </p:spPr>
        <p:txBody>
          <a:bodyPr wrap="square" lIns="0" tIns="0" rIns="0" bIns="0" rtlCol="0" anchor="t">
            <a:spAutoFit/>
          </a:bodyPr>
          <a:lstStyle/>
          <a:p>
            <a:pPr>
              <a:lnSpc>
                <a:spcPts val="3822"/>
              </a:lnSpc>
              <a:spcBef>
                <a:spcPct val="0"/>
              </a:spcBef>
            </a:pPr>
            <a:r>
              <a:rPr lang="en-US" sz="2730" dirty="0">
                <a:solidFill>
                  <a:srgbClr val="000000"/>
                </a:solidFill>
                <a:latin typeface="Arialle Bold"/>
              </a:rPr>
              <a:t>Organizational – 68+</a:t>
            </a:r>
          </a:p>
        </p:txBody>
      </p:sp>
      <p:sp>
        <p:nvSpPr>
          <p:cNvPr id="30" name="TextBox 30"/>
          <p:cNvSpPr txBox="1"/>
          <p:nvPr/>
        </p:nvSpPr>
        <p:spPr>
          <a:xfrm>
            <a:off x="11764847" y="6496091"/>
            <a:ext cx="2603759" cy="445186"/>
          </a:xfrm>
          <a:prstGeom prst="rect">
            <a:avLst/>
          </a:prstGeom>
        </p:spPr>
        <p:txBody>
          <a:bodyPr lIns="0" tIns="0" rIns="0" bIns="0" rtlCol="0" anchor="t">
            <a:spAutoFit/>
          </a:bodyPr>
          <a:lstStyle/>
          <a:p>
            <a:pPr>
              <a:lnSpc>
                <a:spcPts val="3822"/>
              </a:lnSpc>
              <a:spcBef>
                <a:spcPct val="0"/>
              </a:spcBef>
            </a:pPr>
            <a:r>
              <a:rPr lang="en-US" sz="2730" dirty="0">
                <a:solidFill>
                  <a:srgbClr val="000000"/>
                </a:solidFill>
                <a:latin typeface="Arialle Bold"/>
              </a:rPr>
              <a:t>Statewide</a:t>
            </a:r>
          </a:p>
        </p:txBody>
      </p:sp>
      <p:sp>
        <p:nvSpPr>
          <p:cNvPr id="31" name="TextBox 31"/>
          <p:cNvSpPr txBox="1"/>
          <p:nvPr/>
        </p:nvSpPr>
        <p:spPr>
          <a:xfrm>
            <a:off x="15126340" y="8532949"/>
            <a:ext cx="2603759" cy="483094"/>
          </a:xfrm>
          <a:prstGeom prst="rect">
            <a:avLst/>
          </a:prstGeom>
        </p:spPr>
        <p:txBody>
          <a:bodyPr lIns="0" tIns="0" rIns="0" bIns="0" rtlCol="0" anchor="t">
            <a:spAutoFit/>
          </a:bodyPr>
          <a:lstStyle/>
          <a:p>
            <a:pPr>
              <a:lnSpc>
                <a:spcPts val="3822"/>
              </a:lnSpc>
              <a:spcBef>
                <a:spcPct val="0"/>
              </a:spcBef>
            </a:pPr>
            <a:r>
              <a:rPr lang="en-US" sz="2730">
                <a:solidFill>
                  <a:srgbClr val="000000"/>
                </a:solidFill>
                <a:latin typeface="Arialle Bold"/>
              </a:rPr>
              <a:t>National</a:t>
            </a:r>
          </a:p>
        </p:txBody>
      </p:sp>
    </p:spTree>
    <p:extLst>
      <p:ext uri="{BB962C8B-B14F-4D97-AF65-F5344CB8AC3E}">
        <p14:creationId xmlns:p14="http://schemas.microsoft.com/office/powerpoint/2010/main" val="2340292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2637678" cy="1353941"/>
          </a:xfrm>
          <a:custGeom>
            <a:avLst/>
            <a:gdLst/>
            <a:ahLst/>
            <a:cxnLst/>
            <a:rect l="l" t="t" r="r" b="b"/>
            <a:pathLst>
              <a:path w="2637678" h="1353941">
                <a:moveTo>
                  <a:pt x="0" y="0"/>
                </a:moveTo>
                <a:lnTo>
                  <a:pt x="2637678" y="0"/>
                </a:lnTo>
                <a:lnTo>
                  <a:pt x="2637678" y="1353941"/>
                </a:lnTo>
                <a:lnTo>
                  <a:pt x="0" y="13539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48574" y="1747748"/>
            <a:ext cx="4091351" cy="548686"/>
            <a:chOff x="0" y="0"/>
            <a:chExt cx="1158882" cy="155416"/>
          </a:xfrm>
        </p:grpSpPr>
        <p:sp>
          <p:nvSpPr>
            <p:cNvPr id="4" name="Freeform 4"/>
            <p:cNvSpPr/>
            <p:nvPr/>
          </p:nvSpPr>
          <p:spPr>
            <a:xfrm>
              <a:off x="0" y="0"/>
              <a:ext cx="1158882" cy="155416"/>
            </a:xfrm>
            <a:custGeom>
              <a:avLst/>
              <a:gdLst/>
              <a:ahLst/>
              <a:cxnLst/>
              <a:rect l="l" t="t" r="r" b="b"/>
              <a:pathLst>
                <a:path w="1158882" h="155416">
                  <a:moveTo>
                    <a:pt x="77708" y="0"/>
                  </a:moveTo>
                  <a:lnTo>
                    <a:pt x="1081174" y="0"/>
                  </a:lnTo>
                  <a:cubicBezTo>
                    <a:pt x="1124091" y="0"/>
                    <a:pt x="1158882" y="34791"/>
                    <a:pt x="1158882" y="77708"/>
                  </a:cubicBezTo>
                  <a:lnTo>
                    <a:pt x="1158882" y="77708"/>
                  </a:lnTo>
                  <a:cubicBezTo>
                    <a:pt x="1158882" y="120625"/>
                    <a:pt x="1124091" y="155416"/>
                    <a:pt x="1081174" y="155416"/>
                  </a:cubicBezTo>
                  <a:lnTo>
                    <a:pt x="77708" y="155416"/>
                  </a:lnTo>
                  <a:cubicBezTo>
                    <a:pt x="34791" y="155416"/>
                    <a:pt x="0" y="120625"/>
                    <a:pt x="0" y="77708"/>
                  </a:cubicBezTo>
                  <a:lnTo>
                    <a:pt x="0" y="77708"/>
                  </a:lnTo>
                  <a:cubicBezTo>
                    <a:pt x="0" y="34791"/>
                    <a:pt x="34791" y="0"/>
                    <a:pt x="77708" y="0"/>
                  </a:cubicBezTo>
                  <a:close/>
                </a:path>
              </a:pathLst>
            </a:custGeom>
            <a:solidFill>
              <a:srgbClr val="8DBCE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1158882" cy="203041"/>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1435238" y="663594"/>
            <a:ext cx="4431574" cy="3367996"/>
          </a:xfrm>
          <a:custGeom>
            <a:avLst/>
            <a:gdLst/>
            <a:ahLst/>
            <a:cxnLst/>
            <a:rect l="l" t="t" r="r" b="b"/>
            <a:pathLst>
              <a:path w="4431574" h="3367996">
                <a:moveTo>
                  <a:pt x="0" y="0"/>
                </a:moveTo>
                <a:lnTo>
                  <a:pt x="4431574" y="0"/>
                </a:lnTo>
                <a:lnTo>
                  <a:pt x="4431574" y="3367997"/>
                </a:lnTo>
                <a:lnTo>
                  <a:pt x="0" y="33679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4427160" y="937919"/>
            <a:ext cx="2776251" cy="2404928"/>
          </a:xfrm>
          <a:custGeom>
            <a:avLst/>
            <a:gdLst/>
            <a:ahLst/>
            <a:cxnLst/>
            <a:rect l="l" t="t" r="r" b="b"/>
            <a:pathLst>
              <a:path w="2776251" h="2404928">
                <a:moveTo>
                  <a:pt x="0" y="0"/>
                </a:moveTo>
                <a:lnTo>
                  <a:pt x="2776252" y="0"/>
                </a:lnTo>
                <a:lnTo>
                  <a:pt x="2776252" y="2404928"/>
                </a:lnTo>
                <a:lnTo>
                  <a:pt x="0" y="24049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2180129" y="1946407"/>
            <a:ext cx="3224104" cy="2792880"/>
          </a:xfrm>
          <a:custGeom>
            <a:avLst/>
            <a:gdLst/>
            <a:ahLst/>
            <a:cxnLst/>
            <a:rect l="l" t="t" r="r" b="b"/>
            <a:pathLst>
              <a:path w="3224104" h="2792880">
                <a:moveTo>
                  <a:pt x="0" y="0"/>
                </a:moveTo>
                <a:lnTo>
                  <a:pt x="3224104" y="0"/>
                </a:lnTo>
                <a:lnTo>
                  <a:pt x="3224104" y="2792880"/>
                </a:lnTo>
                <a:lnTo>
                  <a:pt x="0" y="27928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3123848" y="5821668"/>
            <a:ext cx="4431574" cy="3367996"/>
          </a:xfrm>
          <a:custGeom>
            <a:avLst/>
            <a:gdLst/>
            <a:ahLst/>
            <a:cxnLst/>
            <a:rect l="l" t="t" r="r" b="b"/>
            <a:pathLst>
              <a:path w="4431574" h="3367996">
                <a:moveTo>
                  <a:pt x="0" y="0"/>
                </a:moveTo>
                <a:lnTo>
                  <a:pt x="4431574" y="0"/>
                </a:lnTo>
                <a:lnTo>
                  <a:pt x="4431574" y="3367996"/>
                </a:lnTo>
                <a:lnTo>
                  <a:pt x="0" y="3367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1032488" y="4209288"/>
            <a:ext cx="3054591" cy="2646039"/>
          </a:xfrm>
          <a:custGeom>
            <a:avLst/>
            <a:gdLst/>
            <a:ahLst/>
            <a:cxnLst/>
            <a:rect l="l" t="t" r="r" b="b"/>
            <a:pathLst>
              <a:path w="3054591" h="2646039">
                <a:moveTo>
                  <a:pt x="0" y="0"/>
                </a:moveTo>
                <a:lnTo>
                  <a:pt x="3054590" y="0"/>
                </a:lnTo>
                <a:lnTo>
                  <a:pt x="3054590" y="2646039"/>
                </a:lnTo>
                <a:lnTo>
                  <a:pt x="0" y="26460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4975068" y="3586436"/>
            <a:ext cx="2580354" cy="2235232"/>
          </a:xfrm>
          <a:custGeom>
            <a:avLst/>
            <a:gdLst/>
            <a:ahLst/>
            <a:cxnLst/>
            <a:rect l="l" t="t" r="r" b="b"/>
            <a:pathLst>
              <a:path w="2580354" h="2235232">
                <a:moveTo>
                  <a:pt x="0" y="0"/>
                </a:moveTo>
                <a:lnTo>
                  <a:pt x="2580354" y="0"/>
                </a:lnTo>
                <a:lnTo>
                  <a:pt x="2580354" y="2235232"/>
                </a:lnTo>
                <a:lnTo>
                  <a:pt x="0" y="22352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3792181" y="5339339"/>
            <a:ext cx="2844271" cy="2463850"/>
          </a:xfrm>
          <a:custGeom>
            <a:avLst/>
            <a:gdLst/>
            <a:ahLst/>
            <a:cxnLst/>
            <a:rect l="l" t="t" r="r" b="b"/>
            <a:pathLst>
              <a:path w="2844271" h="2463850">
                <a:moveTo>
                  <a:pt x="0" y="0"/>
                </a:moveTo>
                <a:lnTo>
                  <a:pt x="2844271" y="0"/>
                </a:lnTo>
                <a:lnTo>
                  <a:pt x="2844271" y="2463849"/>
                </a:lnTo>
                <a:lnTo>
                  <a:pt x="0" y="2463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13958769" y="6099679"/>
            <a:ext cx="2511096" cy="721222"/>
          </a:xfrm>
          <a:prstGeom prst="rect">
            <a:avLst/>
          </a:prstGeom>
        </p:spPr>
        <p:txBody>
          <a:bodyPr lIns="0" tIns="0" rIns="0" bIns="0" rtlCol="0" anchor="t">
            <a:spAutoFit/>
          </a:bodyPr>
          <a:lstStyle/>
          <a:p>
            <a:pPr marL="0" marR="0" lvl="0" indent="0" algn="ctr" defTabSz="914400" rtl="0" eaLnBrk="1" fontAlgn="auto" latinLnBrk="0" hangingPunct="1">
              <a:lnSpc>
                <a:spcPts val="2833"/>
              </a:lnSpc>
              <a:spcBef>
                <a:spcPct val="0"/>
              </a:spcBef>
              <a:spcAft>
                <a:spcPts val="0"/>
              </a:spcAft>
              <a:buClrTx/>
              <a:buSzTx/>
              <a:buFontTx/>
              <a:buNone/>
              <a:tabLst/>
              <a:defRPr/>
            </a:pPr>
            <a:r>
              <a:rPr kumimoji="0" lang="en-US" sz="2024" b="0" i="0" u="none" strike="noStrike" kern="1200" cap="none" spc="0" normalizeH="0" baseline="0" noProof="0">
                <a:ln>
                  <a:noFill/>
                </a:ln>
                <a:solidFill>
                  <a:srgbClr val="FFFFFF"/>
                </a:solidFill>
                <a:effectLst/>
                <a:uLnTx/>
                <a:uFillTx/>
                <a:latin typeface="Poppins"/>
                <a:ea typeface="+mn-ea"/>
                <a:cs typeface="+mn-cs"/>
              </a:rPr>
              <a:t>INCLUSIVE &amp; INTERPROFESSIONAL</a:t>
            </a:r>
          </a:p>
        </p:txBody>
      </p:sp>
      <p:sp>
        <p:nvSpPr>
          <p:cNvPr id="14" name="Freeform 14"/>
          <p:cNvSpPr/>
          <p:nvPr/>
        </p:nvSpPr>
        <p:spPr>
          <a:xfrm>
            <a:off x="11139311" y="6571264"/>
            <a:ext cx="3224104" cy="2792880"/>
          </a:xfrm>
          <a:custGeom>
            <a:avLst/>
            <a:gdLst/>
            <a:ahLst/>
            <a:cxnLst/>
            <a:rect l="l" t="t" r="r" b="b"/>
            <a:pathLst>
              <a:path w="3224104" h="2792880">
                <a:moveTo>
                  <a:pt x="0" y="0"/>
                </a:moveTo>
                <a:lnTo>
                  <a:pt x="3224104" y="0"/>
                </a:lnTo>
                <a:lnTo>
                  <a:pt x="3224104" y="2792880"/>
                </a:lnTo>
                <a:lnTo>
                  <a:pt x="0" y="27928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9547518" y="6058710"/>
            <a:ext cx="2459050" cy="2194702"/>
          </a:xfrm>
          <a:custGeom>
            <a:avLst/>
            <a:gdLst/>
            <a:ahLst/>
            <a:cxnLst/>
            <a:rect l="l" t="t" r="r" b="b"/>
            <a:pathLst>
              <a:path w="2459050" h="2194702">
                <a:moveTo>
                  <a:pt x="0" y="0"/>
                </a:moveTo>
                <a:lnTo>
                  <a:pt x="2459050" y="0"/>
                </a:lnTo>
                <a:lnTo>
                  <a:pt x="2459050" y="2194702"/>
                </a:lnTo>
                <a:lnTo>
                  <a:pt x="0" y="21947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2637678" y="3122428"/>
            <a:ext cx="3849948" cy="3854766"/>
          </a:xfrm>
          <a:custGeom>
            <a:avLst/>
            <a:gdLst/>
            <a:ahLst/>
            <a:cxnLst/>
            <a:rect l="l" t="t" r="r" b="b"/>
            <a:pathLst>
              <a:path w="3849948" h="3854766">
                <a:moveTo>
                  <a:pt x="0" y="0"/>
                </a:moveTo>
                <a:lnTo>
                  <a:pt x="3849948" y="0"/>
                </a:lnTo>
                <a:lnTo>
                  <a:pt x="3849948" y="3854767"/>
                </a:lnTo>
                <a:lnTo>
                  <a:pt x="0" y="385476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7"/>
          <p:cNvGrpSpPr/>
          <p:nvPr/>
        </p:nvGrpSpPr>
        <p:grpSpPr>
          <a:xfrm>
            <a:off x="14427160" y="7156061"/>
            <a:ext cx="3305448" cy="2862369"/>
            <a:chOff x="0" y="0"/>
            <a:chExt cx="4282440" cy="3708400"/>
          </a:xfrm>
        </p:grpSpPr>
        <p:sp>
          <p:nvSpPr>
            <p:cNvPr id="18" name="Freeform 1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9"/>
              <a:stretch>
                <a:fillRect l="-14865" r="-148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472322" y="8800488"/>
            <a:ext cx="8452498" cy="1127312"/>
            <a:chOff x="0" y="0"/>
            <a:chExt cx="3890609" cy="518892"/>
          </a:xfrm>
        </p:grpSpPr>
        <p:sp>
          <p:nvSpPr>
            <p:cNvPr id="20" name="Freeform 20"/>
            <p:cNvSpPr/>
            <p:nvPr/>
          </p:nvSpPr>
          <p:spPr>
            <a:xfrm>
              <a:off x="0" y="0"/>
              <a:ext cx="3890609" cy="518892"/>
            </a:xfrm>
            <a:custGeom>
              <a:avLst/>
              <a:gdLst/>
              <a:ahLst/>
              <a:cxnLst/>
              <a:rect l="l" t="t" r="r" b="b"/>
              <a:pathLst>
                <a:path w="3890609" h="518892">
                  <a:moveTo>
                    <a:pt x="0" y="0"/>
                  </a:moveTo>
                  <a:lnTo>
                    <a:pt x="3890609" y="0"/>
                  </a:lnTo>
                  <a:lnTo>
                    <a:pt x="3890609" y="518892"/>
                  </a:lnTo>
                  <a:lnTo>
                    <a:pt x="0" y="518892"/>
                  </a:lnTo>
                  <a:close/>
                </a:path>
              </a:pathLst>
            </a:custGeom>
            <a:solidFill>
              <a:srgbClr val="1A222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a:off x="1028700" y="7109557"/>
            <a:ext cx="671983" cy="514372"/>
          </a:xfrm>
          <a:custGeom>
            <a:avLst/>
            <a:gdLst/>
            <a:ahLst/>
            <a:cxnLst/>
            <a:rect l="l" t="t" r="r" b="b"/>
            <a:pathLst>
              <a:path w="671983" h="514372">
                <a:moveTo>
                  <a:pt x="0" y="0"/>
                </a:moveTo>
                <a:lnTo>
                  <a:pt x="671983" y="0"/>
                </a:lnTo>
                <a:lnTo>
                  <a:pt x="671983" y="514372"/>
                </a:lnTo>
                <a:lnTo>
                  <a:pt x="0" y="51437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2981249" y="547118"/>
            <a:ext cx="8061246" cy="673730"/>
          </a:xfrm>
          <a:prstGeom prst="rect">
            <a:avLst/>
          </a:prstGeom>
        </p:spPr>
        <p:txBody>
          <a:bodyPr lIns="0" tIns="0" rIns="0" bIns="0" rtlCol="0" anchor="t">
            <a:spAutoFit/>
          </a:bodyPr>
          <a:lstStyle/>
          <a:p>
            <a:pPr marL="0" marR="0" lvl="0" indent="0" algn="l" defTabSz="914400" rtl="0" eaLnBrk="1" fontAlgn="auto" latinLnBrk="0" hangingPunct="1">
              <a:lnSpc>
                <a:spcPts val="5165"/>
              </a:lnSpc>
              <a:spcBef>
                <a:spcPct val="0"/>
              </a:spcBef>
              <a:spcAft>
                <a:spcPts val="0"/>
              </a:spcAft>
              <a:buClrTx/>
              <a:buSzTx/>
              <a:buFontTx/>
              <a:buNone/>
              <a:tabLst/>
              <a:defRPr/>
            </a:pPr>
            <a:r>
              <a:rPr kumimoji="0" lang="en-US" sz="3689" b="0" i="0" u="none" strike="noStrike" kern="1200" cap="none" spc="0" normalizeH="0" baseline="0" noProof="0">
                <a:ln>
                  <a:noFill/>
                </a:ln>
                <a:solidFill>
                  <a:srgbClr val="000000"/>
                </a:solidFill>
                <a:effectLst/>
                <a:uLnTx/>
                <a:uFillTx/>
                <a:latin typeface="Poppins Bold"/>
                <a:ea typeface="+mn-ea"/>
                <a:cs typeface="+mn-cs"/>
              </a:rPr>
              <a:t>STRATEGIC RETREAT SUMMARY </a:t>
            </a:r>
          </a:p>
        </p:txBody>
      </p:sp>
      <p:sp>
        <p:nvSpPr>
          <p:cNvPr id="23" name="TextBox 23"/>
          <p:cNvSpPr txBox="1"/>
          <p:nvPr/>
        </p:nvSpPr>
        <p:spPr>
          <a:xfrm>
            <a:off x="14673839" y="1721559"/>
            <a:ext cx="2385946" cy="747408"/>
          </a:xfrm>
          <a:prstGeom prst="rect">
            <a:avLst/>
          </a:prstGeom>
        </p:spPr>
        <p:txBody>
          <a:bodyPr lIns="0" tIns="0" rIns="0" bIns="0" rtlCol="0" anchor="t">
            <a:spAutoFit/>
          </a:bodyPr>
          <a:lstStyle/>
          <a:p>
            <a:pPr marL="0" marR="0" lvl="0" indent="0" algn="ctr" defTabSz="914400" rtl="0" eaLnBrk="1" fontAlgn="auto" latinLnBrk="0" hangingPunct="1">
              <a:lnSpc>
                <a:spcPts val="2945"/>
              </a:lnSpc>
              <a:spcBef>
                <a:spcPts val="0"/>
              </a:spcBef>
              <a:spcAft>
                <a:spcPts val="0"/>
              </a:spcAft>
              <a:buClrTx/>
              <a:buSzTx/>
              <a:buFontTx/>
              <a:buNone/>
              <a:tabLst/>
              <a:defRPr/>
            </a:pPr>
            <a:r>
              <a:rPr kumimoji="0" lang="en-US" sz="2103" b="0" i="0" u="none" strike="noStrike" kern="1200" cap="none" spc="0" normalizeH="0" baseline="0" noProof="0">
                <a:ln>
                  <a:noFill/>
                </a:ln>
                <a:solidFill>
                  <a:srgbClr val="FFFFFF"/>
                </a:solidFill>
                <a:effectLst/>
                <a:uLnTx/>
                <a:uFillTx/>
                <a:latin typeface="Poppins"/>
                <a:ea typeface="+mn-ea"/>
                <a:cs typeface="+mn-cs"/>
              </a:rPr>
              <a:t>NORMALIZE </a:t>
            </a:r>
          </a:p>
          <a:p>
            <a:pPr marL="0" marR="0" lvl="0" indent="0" algn="ctr" defTabSz="914400" rtl="0" eaLnBrk="1" fontAlgn="auto" latinLnBrk="0" hangingPunct="1">
              <a:lnSpc>
                <a:spcPts val="2945"/>
              </a:lnSpc>
              <a:spcBef>
                <a:spcPct val="0"/>
              </a:spcBef>
              <a:spcAft>
                <a:spcPts val="0"/>
              </a:spcAft>
              <a:buClrTx/>
              <a:buSzTx/>
              <a:buFontTx/>
              <a:buNone/>
              <a:tabLst/>
              <a:defRPr/>
            </a:pPr>
            <a:r>
              <a:rPr kumimoji="0" lang="en-US" sz="2103" b="0" i="0" u="none" strike="noStrike" kern="1200" cap="none" spc="0" normalizeH="0" baseline="0" noProof="0">
                <a:ln>
                  <a:noFill/>
                </a:ln>
                <a:solidFill>
                  <a:srgbClr val="FFFFFF"/>
                </a:solidFill>
                <a:effectLst/>
                <a:uLnTx/>
                <a:uFillTx/>
                <a:latin typeface="Poppins"/>
                <a:ea typeface="+mn-ea"/>
                <a:cs typeface="+mn-cs"/>
              </a:rPr>
              <a:t>WELLBEING</a:t>
            </a:r>
          </a:p>
        </p:txBody>
      </p:sp>
      <p:sp>
        <p:nvSpPr>
          <p:cNvPr id="24" name="TextBox 24"/>
          <p:cNvSpPr txBox="1"/>
          <p:nvPr/>
        </p:nvSpPr>
        <p:spPr>
          <a:xfrm>
            <a:off x="11343656" y="5169392"/>
            <a:ext cx="2384458" cy="678207"/>
          </a:xfrm>
          <a:prstGeom prst="rect">
            <a:avLst/>
          </a:prstGeom>
        </p:spPr>
        <p:txBody>
          <a:bodyPr lIns="0" tIns="0" rIns="0" bIns="0" rtlCol="0" anchor="t">
            <a:spAutoFit/>
          </a:bodyPr>
          <a:lstStyle/>
          <a:p>
            <a:pPr marL="0" marR="0" lvl="0" indent="0" algn="ctr" defTabSz="914400" rtl="0" eaLnBrk="1" fontAlgn="auto" latinLnBrk="0" hangingPunct="1">
              <a:lnSpc>
                <a:spcPts val="2690"/>
              </a:lnSpc>
              <a:spcBef>
                <a:spcPct val="0"/>
              </a:spcBef>
              <a:spcAft>
                <a:spcPts val="0"/>
              </a:spcAft>
              <a:buClrTx/>
              <a:buSzTx/>
              <a:buFontTx/>
              <a:buNone/>
              <a:tabLst/>
              <a:defRPr/>
            </a:pPr>
            <a:r>
              <a:rPr kumimoji="0" lang="en-US" sz="1922" b="0" i="0" u="none" strike="noStrike" kern="1200" cap="none" spc="0" normalizeH="0" baseline="0" noProof="0">
                <a:ln>
                  <a:noFill/>
                </a:ln>
                <a:solidFill>
                  <a:srgbClr val="081625"/>
                </a:solidFill>
                <a:effectLst/>
                <a:uLnTx/>
                <a:uFillTx/>
                <a:latin typeface="Poppins"/>
                <a:ea typeface="+mn-ea"/>
                <a:cs typeface="+mn-cs"/>
              </a:rPr>
              <a:t>FACILITATING IMPLEMENTATION</a:t>
            </a:r>
          </a:p>
        </p:txBody>
      </p:sp>
      <p:sp>
        <p:nvSpPr>
          <p:cNvPr id="25" name="TextBox 25"/>
          <p:cNvSpPr txBox="1"/>
          <p:nvPr/>
        </p:nvSpPr>
        <p:spPr>
          <a:xfrm>
            <a:off x="14893534" y="4514801"/>
            <a:ext cx="2743422" cy="391821"/>
          </a:xfrm>
          <a:prstGeom prst="rect">
            <a:avLst/>
          </a:prstGeom>
        </p:spPr>
        <p:txBody>
          <a:bodyPr lIns="0" tIns="0" rIns="0" bIns="0" rtlCol="0" anchor="t">
            <a:spAutoFit/>
          </a:bodyPr>
          <a:lstStyle/>
          <a:p>
            <a:pPr marL="0" marR="0" lvl="0" indent="0" algn="ctr" defTabSz="914400" rtl="0" eaLnBrk="1" fontAlgn="auto" latinLnBrk="0" hangingPunct="1">
              <a:lnSpc>
                <a:spcPts val="3095"/>
              </a:lnSpc>
              <a:spcBef>
                <a:spcPct val="0"/>
              </a:spcBef>
              <a:spcAft>
                <a:spcPts val="0"/>
              </a:spcAft>
              <a:buClrTx/>
              <a:buSzTx/>
              <a:buFontTx/>
              <a:buNone/>
              <a:tabLst/>
              <a:defRPr/>
            </a:pPr>
            <a:r>
              <a:rPr kumimoji="0" lang="en-US" sz="2211" b="0" i="0" u="none" strike="noStrike" kern="1200" cap="none" spc="0" normalizeH="0" baseline="0" noProof="0">
                <a:ln>
                  <a:noFill/>
                </a:ln>
                <a:solidFill>
                  <a:srgbClr val="FFFFFF"/>
                </a:solidFill>
                <a:effectLst/>
                <a:uLnTx/>
                <a:uFillTx/>
                <a:latin typeface="Poppins"/>
                <a:ea typeface="+mn-ea"/>
                <a:cs typeface="+mn-cs"/>
              </a:rPr>
              <a:t>SUSTAINABILITY</a:t>
            </a:r>
          </a:p>
        </p:txBody>
      </p:sp>
      <p:sp>
        <p:nvSpPr>
          <p:cNvPr id="26" name="TextBox 26"/>
          <p:cNvSpPr txBox="1"/>
          <p:nvPr/>
        </p:nvSpPr>
        <p:spPr>
          <a:xfrm>
            <a:off x="12420470" y="2854324"/>
            <a:ext cx="2743422" cy="782662"/>
          </a:xfrm>
          <a:prstGeom prst="rect">
            <a:avLst/>
          </a:prstGeom>
        </p:spPr>
        <p:txBody>
          <a:bodyPr lIns="0" tIns="0" rIns="0" bIns="0" rtlCol="0" anchor="t">
            <a:spAutoFit/>
          </a:bodyPr>
          <a:lstStyle/>
          <a:p>
            <a:pPr marL="0" marR="0" lvl="0" indent="0" algn="ctr" defTabSz="914400" rtl="0" eaLnBrk="1" fontAlgn="auto" latinLnBrk="0" hangingPunct="1">
              <a:lnSpc>
                <a:spcPts val="3095"/>
              </a:lnSpc>
              <a:spcBef>
                <a:spcPct val="0"/>
              </a:spcBef>
              <a:spcAft>
                <a:spcPts val="0"/>
              </a:spcAft>
              <a:buClrTx/>
              <a:buSzTx/>
              <a:buFontTx/>
              <a:buNone/>
              <a:tabLst/>
              <a:defRPr/>
            </a:pPr>
            <a:r>
              <a:rPr kumimoji="0" lang="en-US" sz="2211" b="0" i="0" u="none" strike="noStrike" kern="1200" cap="none" spc="0" normalizeH="0" baseline="0" noProof="0">
                <a:ln>
                  <a:noFill/>
                </a:ln>
                <a:solidFill>
                  <a:srgbClr val="FFFFFF"/>
                </a:solidFill>
                <a:effectLst/>
                <a:uLnTx/>
                <a:uFillTx/>
                <a:latin typeface="Poppins"/>
                <a:ea typeface="+mn-ea"/>
                <a:cs typeface="+mn-cs"/>
              </a:rPr>
              <a:t>CONSISTENCY &amp; LEARNING MINDSET</a:t>
            </a:r>
          </a:p>
        </p:txBody>
      </p:sp>
      <p:sp>
        <p:nvSpPr>
          <p:cNvPr id="27" name="TextBox 27"/>
          <p:cNvSpPr txBox="1"/>
          <p:nvPr/>
        </p:nvSpPr>
        <p:spPr>
          <a:xfrm>
            <a:off x="11343656" y="7290485"/>
            <a:ext cx="2743422" cy="1564342"/>
          </a:xfrm>
          <a:prstGeom prst="rect">
            <a:avLst/>
          </a:prstGeom>
        </p:spPr>
        <p:txBody>
          <a:bodyPr lIns="0" tIns="0" rIns="0" bIns="0" rtlCol="0" anchor="t">
            <a:spAutoFit/>
          </a:bodyPr>
          <a:lstStyle/>
          <a:p>
            <a:pPr marL="0" marR="0" lvl="0" indent="0" algn="ctr" defTabSz="914400" rtl="0" eaLnBrk="1" fontAlgn="auto" latinLnBrk="0" hangingPunct="1">
              <a:lnSpc>
                <a:spcPts val="3095"/>
              </a:lnSpc>
              <a:spcBef>
                <a:spcPct val="0"/>
              </a:spcBef>
              <a:spcAft>
                <a:spcPts val="0"/>
              </a:spcAft>
              <a:buClrTx/>
              <a:buSzTx/>
              <a:buFontTx/>
              <a:buNone/>
              <a:tabLst/>
              <a:defRPr/>
            </a:pPr>
            <a:r>
              <a:rPr kumimoji="0" lang="en-US" sz="2211" b="0" i="0" u="none" strike="noStrike" kern="1200" cap="none" spc="0" normalizeH="0" baseline="0" noProof="0">
                <a:ln>
                  <a:noFill/>
                </a:ln>
                <a:solidFill>
                  <a:srgbClr val="081625"/>
                </a:solidFill>
                <a:effectLst/>
                <a:uLnTx/>
                <a:uFillTx/>
                <a:latin typeface="Poppins"/>
                <a:ea typeface="+mn-ea"/>
                <a:cs typeface="+mn-cs"/>
              </a:rPr>
              <a:t>LEADERSHIP DEVELOPMENT FOCUSED ON WELLBEING </a:t>
            </a:r>
          </a:p>
        </p:txBody>
      </p:sp>
      <p:sp>
        <p:nvSpPr>
          <p:cNvPr id="28" name="TextBox 28"/>
          <p:cNvSpPr txBox="1"/>
          <p:nvPr/>
        </p:nvSpPr>
        <p:spPr>
          <a:xfrm rot="-3666617">
            <a:off x="10227355" y="4318795"/>
            <a:ext cx="1543620" cy="482224"/>
          </a:xfrm>
          <a:prstGeom prst="rect">
            <a:avLst/>
          </a:prstGeom>
        </p:spPr>
        <p:txBody>
          <a:bodyPr lIns="0" tIns="0" rIns="0" bIns="0" rtlCol="0" anchor="t">
            <a:spAutoFit/>
          </a:bodyPr>
          <a:lstStyle/>
          <a:p>
            <a:pPr marL="0" marR="0" lvl="0" indent="0" algn="l" defTabSz="914400" rtl="0" eaLnBrk="1" fontAlgn="auto" latinLnBrk="0" hangingPunct="1">
              <a:lnSpc>
                <a:spcPts val="3779"/>
              </a:lnSpc>
              <a:spcBef>
                <a:spcPct val="0"/>
              </a:spcBef>
              <a:spcAft>
                <a:spcPts val="0"/>
              </a:spcAft>
              <a:buClrTx/>
              <a:buSzTx/>
              <a:buFontTx/>
              <a:buNone/>
              <a:tabLst/>
              <a:defRPr/>
            </a:pPr>
            <a:r>
              <a:rPr kumimoji="0" lang="en-US" sz="2699" b="0" i="0" u="none" strike="noStrike" kern="1200" cap="none" spc="0" normalizeH="0" baseline="0" noProof="0">
                <a:ln>
                  <a:noFill/>
                </a:ln>
                <a:solidFill>
                  <a:srgbClr val="081625"/>
                </a:solidFill>
                <a:effectLst/>
                <a:uLnTx/>
                <a:uFillTx/>
                <a:latin typeface="Poppins Bold"/>
                <a:ea typeface="+mn-ea"/>
                <a:cs typeface="+mn-cs"/>
              </a:rPr>
              <a:t>Themes</a:t>
            </a:r>
          </a:p>
        </p:txBody>
      </p:sp>
      <p:sp>
        <p:nvSpPr>
          <p:cNvPr id="29" name="TextBox 29"/>
          <p:cNvSpPr txBox="1"/>
          <p:nvPr/>
        </p:nvSpPr>
        <p:spPr>
          <a:xfrm>
            <a:off x="699370" y="1789669"/>
            <a:ext cx="2002626" cy="407694"/>
          </a:xfrm>
          <a:prstGeom prst="rect">
            <a:avLst/>
          </a:prstGeom>
        </p:spPr>
        <p:txBody>
          <a:bodyPr lIns="0" tIns="0" rIns="0" bIns="0" rtlCol="0" anchor="t">
            <a:spAutoFit/>
          </a:bodyPr>
          <a:lstStyle/>
          <a:p>
            <a:pPr marL="0" marR="0" lvl="0" indent="0" algn="l" defTabSz="914400" rtl="0" eaLnBrk="1" fontAlgn="auto" latinLnBrk="0" hangingPunct="1">
              <a:lnSpc>
                <a:spcPts val="3262"/>
              </a:lnSpc>
              <a:spcBef>
                <a:spcPct val="0"/>
              </a:spcBef>
              <a:spcAft>
                <a:spcPts val="0"/>
              </a:spcAft>
              <a:buClrTx/>
              <a:buSzTx/>
              <a:buFontTx/>
              <a:buNone/>
              <a:tabLst/>
              <a:defRPr/>
            </a:pPr>
            <a:r>
              <a:rPr kumimoji="0" lang="en-US" sz="2330" b="0" i="0" u="none" strike="noStrike" kern="1200" cap="none" spc="0" normalizeH="0" baseline="0" noProof="0">
                <a:ln>
                  <a:noFill/>
                </a:ln>
                <a:solidFill>
                  <a:srgbClr val="081625"/>
                </a:solidFill>
                <a:effectLst/>
                <a:uLnTx/>
                <a:uFillTx/>
                <a:latin typeface="Poppins"/>
                <a:ea typeface="+mn-ea"/>
                <a:cs typeface="+mn-cs"/>
              </a:rPr>
              <a:t>1/24/2025</a:t>
            </a:r>
          </a:p>
        </p:txBody>
      </p:sp>
      <p:sp>
        <p:nvSpPr>
          <p:cNvPr id="30" name="TextBox 30"/>
          <p:cNvSpPr txBox="1"/>
          <p:nvPr/>
        </p:nvSpPr>
        <p:spPr>
          <a:xfrm>
            <a:off x="3294269" y="4314501"/>
            <a:ext cx="2536765" cy="1518933"/>
          </a:xfrm>
          <a:prstGeom prst="rect">
            <a:avLst/>
          </a:prstGeom>
        </p:spPr>
        <p:txBody>
          <a:bodyPr lIns="0" tIns="0" rIns="0" bIns="0" rtlCol="0" anchor="t">
            <a:spAutoFit/>
          </a:bodyPr>
          <a:lstStyle/>
          <a:p>
            <a:pPr marL="0" marR="0" lvl="0" indent="0" algn="ctr" defTabSz="914400" rtl="0" eaLnBrk="1" fontAlgn="auto" latinLnBrk="0" hangingPunct="1">
              <a:lnSpc>
                <a:spcPts val="4078"/>
              </a:lnSpc>
              <a:spcBef>
                <a:spcPts val="0"/>
              </a:spcBef>
              <a:spcAft>
                <a:spcPts val="0"/>
              </a:spcAft>
              <a:buClrTx/>
              <a:buSzTx/>
              <a:buFontTx/>
              <a:buNone/>
              <a:tabLst/>
              <a:defRPr/>
            </a:pPr>
            <a:r>
              <a:rPr kumimoji="0" lang="en-US" sz="2913" b="0" i="0" u="none" strike="noStrike" kern="1200" cap="none" spc="0" normalizeH="0" baseline="0" noProof="0">
                <a:ln>
                  <a:noFill/>
                </a:ln>
                <a:solidFill>
                  <a:srgbClr val="000000"/>
                </a:solidFill>
                <a:effectLst/>
                <a:uLnTx/>
                <a:uFillTx/>
                <a:latin typeface="Arialle Bold"/>
                <a:ea typeface="+mn-ea"/>
                <a:cs typeface="+mn-cs"/>
              </a:rPr>
              <a:t>KEEP THE MOMENTUM GOING</a:t>
            </a:r>
          </a:p>
        </p:txBody>
      </p:sp>
      <p:sp>
        <p:nvSpPr>
          <p:cNvPr id="31" name="TextBox 31"/>
          <p:cNvSpPr txBox="1"/>
          <p:nvPr/>
        </p:nvSpPr>
        <p:spPr>
          <a:xfrm>
            <a:off x="1076857" y="8981170"/>
            <a:ext cx="7243428" cy="670699"/>
          </a:xfrm>
          <a:prstGeom prst="rect">
            <a:avLst/>
          </a:prstGeom>
        </p:spPr>
        <p:txBody>
          <a:bodyPr lIns="0" tIns="0" rIns="0" bIns="0" rtlCol="0" anchor="t">
            <a:spAutoFit/>
          </a:bodyPr>
          <a:lstStyle/>
          <a:p>
            <a:pPr marL="0" marR="0" lvl="0" indent="0" algn="ctr" defTabSz="914400" rtl="0" eaLnBrk="1" fontAlgn="auto" latinLnBrk="0" hangingPunct="1">
              <a:lnSpc>
                <a:spcPts val="5337"/>
              </a:lnSpc>
              <a:spcBef>
                <a:spcPct val="0"/>
              </a:spcBef>
              <a:spcAft>
                <a:spcPts val="0"/>
              </a:spcAft>
              <a:buClrTx/>
              <a:buSzTx/>
              <a:buFontTx/>
              <a:buNone/>
              <a:tabLst/>
              <a:defRPr/>
            </a:pPr>
            <a:r>
              <a:rPr kumimoji="0" lang="en-US" sz="3812" b="0" i="0" u="none" strike="noStrike" kern="1200" cap="none" spc="0" normalizeH="0" baseline="0" noProof="0">
                <a:ln>
                  <a:noFill/>
                </a:ln>
                <a:solidFill>
                  <a:srgbClr val="FFFFFF"/>
                </a:solidFill>
                <a:effectLst/>
                <a:uLnTx/>
                <a:uFillTx/>
                <a:latin typeface="Arialle Bold"/>
                <a:ea typeface="+mn-ea"/>
                <a:cs typeface="+mn-cs"/>
              </a:rPr>
              <a:t>Inform.    Equip.   Convene.</a:t>
            </a:r>
          </a:p>
        </p:txBody>
      </p:sp>
      <p:sp>
        <p:nvSpPr>
          <p:cNvPr id="32" name="TextBox 32"/>
          <p:cNvSpPr txBox="1"/>
          <p:nvPr/>
        </p:nvSpPr>
        <p:spPr>
          <a:xfrm>
            <a:off x="1440917" y="7349303"/>
            <a:ext cx="6515309" cy="274627"/>
          </a:xfrm>
          <a:prstGeom prst="rect">
            <a:avLst/>
          </a:prstGeom>
        </p:spPr>
        <p:txBody>
          <a:bodyPr lIns="0" tIns="0" rIns="0" bIns="0" rtlCol="0" anchor="t">
            <a:spAutoFit/>
          </a:bodyPr>
          <a:lstStyle/>
          <a:p>
            <a:pPr marL="0" marR="0" lvl="0" indent="0" algn="ctr" defTabSz="914400" rtl="0" eaLnBrk="1" fontAlgn="auto" latinLnBrk="0" hangingPunct="1">
              <a:lnSpc>
                <a:spcPts val="2188"/>
              </a:lnSpc>
              <a:spcBef>
                <a:spcPct val="0"/>
              </a:spcBef>
              <a:spcAft>
                <a:spcPts val="0"/>
              </a:spcAft>
              <a:buClrTx/>
              <a:buSzTx/>
              <a:buFontTx/>
              <a:buNone/>
              <a:tabLst/>
              <a:defRPr/>
            </a:pPr>
            <a:r>
              <a:rPr kumimoji="0" lang="en-US" sz="1562" b="0" i="0" u="none" strike="noStrike" kern="1200" cap="none" spc="0" normalizeH="0" baseline="0" noProof="0">
                <a:ln>
                  <a:noFill/>
                </a:ln>
                <a:solidFill>
                  <a:srgbClr val="000000"/>
                </a:solidFill>
                <a:effectLst/>
                <a:uLnTx/>
                <a:uFillTx/>
                <a:latin typeface="Arialle Bold"/>
                <a:ea typeface="+mn-ea"/>
                <a:cs typeface="+mn-cs"/>
              </a:rPr>
              <a:t>People are looking to the Collaborative for recommendations.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2637678" cy="1353941"/>
          </a:xfrm>
          <a:custGeom>
            <a:avLst/>
            <a:gdLst/>
            <a:ahLst/>
            <a:cxnLst/>
            <a:rect l="l" t="t" r="r" b="b"/>
            <a:pathLst>
              <a:path w="2637678" h="1353941">
                <a:moveTo>
                  <a:pt x="0" y="0"/>
                </a:moveTo>
                <a:lnTo>
                  <a:pt x="2637678" y="0"/>
                </a:lnTo>
                <a:lnTo>
                  <a:pt x="2637678" y="1353941"/>
                </a:lnTo>
                <a:lnTo>
                  <a:pt x="0" y="13539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077864" y="1353941"/>
            <a:ext cx="8640566" cy="4069287"/>
            <a:chOff x="0" y="0"/>
            <a:chExt cx="2275705" cy="1071746"/>
          </a:xfrm>
        </p:grpSpPr>
        <p:sp>
          <p:nvSpPr>
            <p:cNvPr id="4" name="Freeform 4"/>
            <p:cNvSpPr/>
            <p:nvPr/>
          </p:nvSpPr>
          <p:spPr>
            <a:xfrm>
              <a:off x="0" y="0"/>
              <a:ext cx="2275705" cy="1071746"/>
            </a:xfrm>
            <a:custGeom>
              <a:avLst/>
              <a:gdLst/>
              <a:ahLst/>
              <a:cxnLst/>
              <a:rect l="l" t="t" r="r" b="b"/>
              <a:pathLst>
                <a:path w="2275705" h="1071746">
                  <a:moveTo>
                    <a:pt x="45696" y="0"/>
                  </a:moveTo>
                  <a:lnTo>
                    <a:pt x="2230009" y="0"/>
                  </a:lnTo>
                  <a:cubicBezTo>
                    <a:pt x="2255246" y="0"/>
                    <a:pt x="2275705" y="20459"/>
                    <a:pt x="2275705" y="45696"/>
                  </a:cubicBezTo>
                  <a:lnTo>
                    <a:pt x="2275705" y="1026051"/>
                  </a:lnTo>
                  <a:cubicBezTo>
                    <a:pt x="2275705" y="1038170"/>
                    <a:pt x="2270890" y="1049793"/>
                    <a:pt x="2262320" y="1058362"/>
                  </a:cubicBezTo>
                  <a:cubicBezTo>
                    <a:pt x="2253751" y="1066932"/>
                    <a:pt x="2242128" y="1071746"/>
                    <a:pt x="2230009" y="1071746"/>
                  </a:cubicBezTo>
                  <a:lnTo>
                    <a:pt x="45696" y="1071746"/>
                  </a:lnTo>
                  <a:cubicBezTo>
                    <a:pt x="33577" y="1071746"/>
                    <a:pt x="21954" y="1066932"/>
                    <a:pt x="13384" y="1058362"/>
                  </a:cubicBezTo>
                  <a:cubicBezTo>
                    <a:pt x="4814" y="1049793"/>
                    <a:pt x="0" y="1038170"/>
                    <a:pt x="0" y="1026051"/>
                  </a:cubicBezTo>
                  <a:lnTo>
                    <a:pt x="0" y="45696"/>
                  </a:lnTo>
                  <a:cubicBezTo>
                    <a:pt x="0" y="20459"/>
                    <a:pt x="20459" y="0"/>
                    <a:pt x="45696" y="0"/>
                  </a:cubicBezTo>
                  <a:close/>
                </a:path>
              </a:pathLst>
            </a:custGeom>
            <a:solidFill>
              <a:srgbClr val="E7E9EC">
                <a:alpha val="6392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2275705" cy="111937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6501687" y="1522793"/>
            <a:ext cx="907014" cy="907014"/>
          </a:xfrm>
          <a:custGeom>
            <a:avLst/>
            <a:gdLst/>
            <a:ahLst/>
            <a:cxnLst/>
            <a:rect l="l" t="t" r="r" b="b"/>
            <a:pathLst>
              <a:path w="907014" h="907014">
                <a:moveTo>
                  <a:pt x="0" y="0"/>
                </a:moveTo>
                <a:lnTo>
                  <a:pt x="907014" y="0"/>
                </a:lnTo>
                <a:lnTo>
                  <a:pt x="907014" y="907014"/>
                </a:lnTo>
                <a:lnTo>
                  <a:pt x="0" y="907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475740" y="1353941"/>
            <a:ext cx="8181436" cy="4069287"/>
            <a:chOff x="0" y="0"/>
            <a:chExt cx="2154781" cy="1071746"/>
          </a:xfrm>
        </p:grpSpPr>
        <p:sp>
          <p:nvSpPr>
            <p:cNvPr id="8" name="Freeform 8"/>
            <p:cNvSpPr/>
            <p:nvPr/>
          </p:nvSpPr>
          <p:spPr>
            <a:xfrm>
              <a:off x="0" y="0"/>
              <a:ext cx="2154781" cy="1071746"/>
            </a:xfrm>
            <a:custGeom>
              <a:avLst/>
              <a:gdLst/>
              <a:ahLst/>
              <a:cxnLst/>
              <a:rect l="l" t="t" r="r" b="b"/>
              <a:pathLst>
                <a:path w="2154781" h="1071746">
                  <a:moveTo>
                    <a:pt x="48260" y="0"/>
                  </a:moveTo>
                  <a:lnTo>
                    <a:pt x="2106521" y="0"/>
                  </a:lnTo>
                  <a:cubicBezTo>
                    <a:pt x="2119321" y="0"/>
                    <a:pt x="2131596" y="5085"/>
                    <a:pt x="2140646" y="14135"/>
                  </a:cubicBezTo>
                  <a:cubicBezTo>
                    <a:pt x="2149697" y="23186"/>
                    <a:pt x="2154781" y="35461"/>
                    <a:pt x="2154781" y="48260"/>
                  </a:cubicBezTo>
                  <a:lnTo>
                    <a:pt x="2154781" y="1023486"/>
                  </a:lnTo>
                  <a:cubicBezTo>
                    <a:pt x="2154781" y="1036286"/>
                    <a:pt x="2149697" y="1048561"/>
                    <a:pt x="2140646" y="1057611"/>
                  </a:cubicBezTo>
                  <a:cubicBezTo>
                    <a:pt x="2131596" y="1066662"/>
                    <a:pt x="2119321" y="1071746"/>
                    <a:pt x="2106521" y="1071746"/>
                  </a:cubicBezTo>
                  <a:lnTo>
                    <a:pt x="48260" y="1071746"/>
                  </a:lnTo>
                  <a:cubicBezTo>
                    <a:pt x="35461" y="1071746"/>
                    <a:pt x="23186" y="1066662"/>
                    <a:pt x="14135" y="1057611"/>
                  </a:cubicBezTo>
                  <a:cubicBezTo>
                    <a:pt x="5085" y="1048561"/>
                    <a:pt x="0" y="1036286"/>
                    <a:pt x="0" y="1023486"/>
                  </a:cubicBezTo>
                  <a:lnTo>
                    <a:pt x="0" y="48260"/>
                  </a:lnTo>
                  <a:cubicBezTo>
                    <a:pt x="0" y="35461"/>
                    <a:pt x="5085" y="23186"/>
                    <a:pt x="14135" y="14135"/>
                  </a:cubicBezTo>
                  <a:cubicBezTo>
                    <a:pt x="23186" y="5085"/>
                    <a:pt x="35461" y="0"/>
                    <a:pt x="48260" y="0"/>
                  </a:cubicBezTo>
                  <a:close/>
                </a:path>
              </a:pathLst>
            </a:custGeom>
            <a:solidFill>
              <a:srgbClr val="E7E9EC">
                <a:alpha val="6392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2154781" cy="111937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7410883" y="1581162"/>
            <a:ext cx="797668" cy="647108"/>
          </a:xfrm>
          <a:custGeom>
            <a:avLst/>
            <a:gdLst/>
            <a:ahLst/>
            <a:cxnLst/>
            <a:rect l="l" t="t" r="r" b="b"/>
            <a:pathLst>
              <a:path w="797668" h="647108">
                <a:moveTo>
                  <a:pt x="0" y="0"/>
                </a:moveTo>
                <a:lnTo>
                  <a:pt x="797669" y="0"/>
                </a:lnTo>
                <a:lnTo>
                  <a:pt x="797669" y="647108"/>
                </a:lnTo>
                <a:lnTo>
                  <a:pt x="0" y="6471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098571" flipH="1">
            <a:off x="7029383" y="3900628"/>
            <a:ext cx="705156" cy="199207"/>
          </a:xfrm>
          <a:custGeom>
            <a:avLst/>
            <a:gdLst/>
            <a:ahLst/>
            <a:cxnLst/>
            <a:rect l="l" t="t" r="r" b="b"/>
            <a:pathLst>
              <a:path w="705156" h="199207">
                <a:moveTo>
                  <a:pt x="705156" y="0"/>
                </a:moveTo>
                <a:lnTo>
                  <a:pt x="0" y="0"/>
                </a:lnTo>
                <a:lnTo>
                  <a:pt x="0" y="199207"/>
                </a:lnTo>
                <a:lnTo>
                  <a:pt x="705156" y="199207"/>
                </a:lnTo>
                <a:lnTo>
                  <a:pt x="70515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4892024" flipH="1">
            <a:off x="15911065" y="3525828"/>
            <a:ext cx="827985" cy="233906"/>
          </a:xfrm>
          <a:custGeom>
            <a:avLst/>
            <a:gdLst/>
            <a:ahLst/>
            <a:cxnLst/>
            <a:rect l="l" t="t" r="r" b="b"/>
            <a:pathLst>
              <a:path w="827985" h="233906">
                <a:moveTo>
                  <a:pt x="827985" y="0"/>
                </a:moveTo>
                <a:lnTo>
                  <a:pt x="0" y="0"/>
                </a:lnTo>
                <a:lnTo>
                  <a:pt x="0" y="233905"/>
                </a:lnTo>
                <a:lnTo>
                  <a:pt x="827985" y="233905"/>
                </a:lnTo>
                <a:lnTo>
                  <a:pt x="827985"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13"/>
          <p:cNvGrpSpPr/>
          <p:nvPr/>
        </p:nvGrpSpPr>
        <p:grpSpPr>
          <a:xfrm>
            <a:off x="475740" y="5594678"/>
            <a:ext cx="8181436" cy="4414344"/>
            <a:chOff x="0" y="0"/>
            <a:chExt cx="2154781" cy="1162625"/>
          </a:xfrm>
        </p:grpSpPr>
        <p:sp>
          <p:nvSpPr>
            <p:cNvPr id="14" name="Freeform 14"/>
            <p:cNvSpPr/>
            <p:nvPr/>
          </p:nvSpPr>
          <p:spPr>
            <a:xfrm>
              <a:off x="0" y="0"/>
              <a:ext cx="2154781" cy="1162625"/>
            </a:xfrm>
            <a:custGeom>
              <a:avLst/>
              <a:gdLst/>
              <a:ahLst/>
              <a:cxnLst/>
              <a:rect l="l" t="t" r="r" b="b"/>
              <a:pathLst>
                <a:path w="2154781" h="1162625">
                  <a:moveTo>
                    <a:pt x="48260" y="0"/>
                  </a:moveTo>
                  <a:lnTo>
                    <a:pt x="2106521" y="0"/>
                  </a:lnTo>
                  <a:cubicBezTo>
                    <a:pt x="2119321" y="0"/>
                    <a:pt x="2131596" y="5085"/>
                    <a:pt x="2140646" y="14135"/>
                  </a:cubicBezTo>
                  <a:cubicBezTo>
                    <a:pt x="2149697" y="23186"/>
                    <a:pt x="2154781" y="35461"/>
                    <a:pt x="2154781" y="48260"/>
                  </a:cubicBezTo>
                  <a:lnTo>
                    <a:pt x="2154781" y="1114365"/>
                  </a:lnTo>
                  <a:cubicBezTo>
                    <a:pt x="2154781" y="1141019"/>
                    <a:pt x="2133175" y="1162625"/>
                    <a:pt x="2106521" y="1162625"/>
                  </a:cubicBezTo>
                  <a:lnTo>
                    <a:pt x="48260" y="1162625"/>
                  </a:lnTo>
                  <a:cubicBezTo>
                    <a:pt x="35461" y="1162625"/>
                    <a:pt x="23186" y="1157541"/>
                    <a:pt x="14135" y="1148490"/>
                  </a:cubicBezTo>
                  <a:cubicBezTo>
                    <a:pt x="5085" y="1139440"/>
                    <a:pt x="0" y="1127165"/>
                    <a:pt x="0" y="1114365"/>
                  </a:cubicBezTo>
                  <a:lnTo>
                    <a:pt x="0" y="48260"/>
                  </a:lnTo>
                  <a:cubicBezTo>
                    <a:pt x="0" y="35461"/>
                    <a:pt x="5085" y="23186"/>
                    <a:pt x="14135" y="14135"/>
                  </a:cubicBezTo>
                  <a:cubicBezTo>
                    <a:pt x="23186" y="5085"/>
                    <a:pt x="35461" y="0"/>
                    <a:pt x="48260" y="0"/>
                  </a:cubicBezTo>
                  <a:close/>
                </a:path>
              </a:pathLst>
            </a:custGeom>
            <a:solidFill>
              <a:srgbClr val="E7E9EC">
                <a:alpha val="6392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47625"/>
              <a:ext cx="2154781" cy="12102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rot="-3098571" flipH="1">
            <a:off x="6754806" y="8015742"/>
            <a:ext cx="680918" cy="192359"/>
          </a:xfrm>
          <a:custGeom>
            <a:avLst/>
            <a:gdLst/>
            <a:ahLst/>
            <a:cxnLst/>
            <a:rect l="l" t="t" r="r" b="b"/>
            <a:pathLst>
              <a:path w="680918" h="192359">
                <a:moveTo>
                  <a:pt x="680918" y="0"/>
                </a:moveTo>
                <a:lnTo>
                  <a:pt x="0" y="0"/>
                </a:lnTo>
                <a:lnTo>
                  <a:pt x="0" y="192359"/>
                </a:lnTo>
                <a:lnTo>
                  <a:pt x="680918" y="192359"/>
                </a:lnTo>
                <a:lnTo>
                  <a:pt x="68091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7"/>
          <p:cNvGrpSpPr/>
          <p:nvPr/>
        </p:nvGrpSpPr>
        <p:grpSpPr>
          <a:xfrm>
            <a:off x="9019409" y="5578091"/>
            <a:ext cx="8699021" cy="4414344"/>
            <a:chOff x="0" y="0"/>
            <a:chExt cx="2291100" cy="1162625"/>
          </a:xfrm>
        </p:grpSpPr>
        <p:sp>
          <p:nvSpPr>
            <p:cNvPr id="18" name="Freeform 18"/>
            <p:cNvSpPr/>
            <p:nvPr/>
          </p:nvSpPr>
          <p:spPr>
            <a:xfrm>
              <a:off x="0" y="0"/>
              <a:ext cx="2291100" cy="1162625"/>
            </a:xfrm>
            <a:custGeom>
              <a:avLst/>
              <a:gdLst/>
              <a:ahLst/>
              <a:cxnLst/>
              <a:rect l="l" t="t" r="r" b="b"/>
              <a:pathLst>
                <a:path w="2291100" h="1162625">
                  <a:moveTo>
                    <a:pt x="45389" y="0"/>
                  </a:moveTo>
                  <a:lnTo>
                    <a:pt x="2245711" y="0"/>
                  </a:lnTo>
                  <a:cubicBezTo>
                    <a:pt x="2257749" y="0"/>
                    <a:pt x="2269294" y="4782"/>
                    <a:pt x="2277806" y="13294"/>
                  </a:cubicBezTo>
                  <a:cubicBezTo>
                    <a:pt x="2286318" y="21806"/>
                    <a:pt x="2291100" y="33351"/>
                    <a:pt x="2291100" y="45389"/>
                  </a:cubicBezTo>
                  <a:lnTo>
                    <a:pt x="2291100" y="1117237"/>
                  </a:lnTo>
                  <a:cubicBezTo>
                    <a:pt x="2291100" y="1142304"/>
                    <a:pt x="2270779" y="1162625"/>
                    <a:pt x="2245711" y="1162625"/>
                  </a:cubicBezTo>
                  <a:lnTo>
                    <a:pt x="45389" y="1162625"/>
                  </a:lnTo>
                  <a:cubicBezTo>
                    <a:pt x="33351" y="1162625"/>
                    <a:pt x="21806" y="1157843"/>
                    <a:pt x="13294" y="1149331"/>
                  </a:cubicBezTo>
                  <a:cubicBezTo>
                    <a:pt x="4782" y="1140819"/>
                    <a:pt x="0" y="1129274"/>
                    <a:pt x="0" y="1117237"/>
                  </a:cubicBezTo>
                  <a:lnTo>
                    <a:pt x="0" y="45389"/>
                  </a:lnTo>
                  <a:cubicBezTo>
                    <a:pt x="0" y="33351"/>
                    <a:pt x="4782" y="21806"/>
                    <a:pt x="13294" y="13294"/>
                  </a:cubicBezTo>
                  <a:cubicBezTo>
                    <a:pt x="21806" y="4782"/>
                    <a:pt x="33351" y="0"/>
                    <a:pt x="45389" y="0"/>
                  </a:cubicBezTo>
                  <a:close/>
                </a:path>
              </a:pathLst>
            </a:custGeom>
            <a:solidFill>
              <a:srgbClr val="E7E9EC">
                <a:alpha val="6392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47625"/>
              <a:ext cx="2291100" cy="12102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p:cNvSpPr/>
          <p:nvPr/>
        </p:nvSpPr>
        <p:spPr>
          <a:xfrm rot="-4712599" flipH="1">
            <a:off x="15980821" y="7834997"/>
            <a:ext cx="688473" cy="194494"/>
          </a:xfrm>
          <a:custGeom>
            <a:avLst/>
            <a:gdLst/>
            <a:ahLst/>
            <a:cxnLst/>
            <a:rect l="l" t="t" r="r" b="b"/>
            <a:pathLst>
              <a:path w="688473" h="194494">
                <a:moveTo>
                  <a:pt x="688473" y="0"/>
                </a:moveTo>
                <a:lnTo>
                  <a:pt x="0" y="0"/>
                </a:lnTo>
                <a:lnTo>
                  <a:pt x="0" y="194493"/>
                </a:lnTo>
                <a:lnTo>
                  <a:pt x="688473" y="194493"/>
                </a:lnTo>
                <a:lnTo>
                  <a:pt x="68847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7617329" y="5747078"/>
            <a:ext cx="780533" cy="601720"/>
          </a:xfrm>
          <a:custGeom>
            <a:avLst/>
            <a:gdLst/>
            <a:ahLst/>
            <a:cxnLst/>
            <a:rect l="l" t="t" r="r" b="b"/>
            <a:pathLst>
              <a:path w="780533" h="601720">
                <a:moveTo>
                  <a:pt x="0" y="0"/>
                </a:moveTo>
                <a:lnTo>
                  <a:pt x="780533" y="0"/>
                </a:lnTo>
                <a:lnTo>
                  <a:pt x="780533" y="601720"/>
                </a:lnTo>
                <a:lnTo>
                  <a:pt x="0" y="6017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681501" y="5880428"/>
            <a:ext cx="727200" cy="720837"/>
          </a:xfrm>
          <a:custGeom>
            <a:avLst/>
            <a:gdLst/>
            <a:ahLst/>
            <a:cxnLst/>
            <a:rect l="l" t="t" r="r" b="b"/>
            <a:pathLst>
              <a:path w="727200" h="720837">
                <a:moveTo>
                  <a:pt x="0" y="0"/>
                </a:moveTo>
                <a:lnTo>
                  <a:pt x="727200" y="0"/>
                </a:lnTo>
                <a:lnTo>
                  <a:pt x="727200" y="720837"/>
                </a:lnTo>
                <a:lnTo>
                  <a:pt x="0" y="7208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9477033" y="2238140"/>
            <a:ext cx="6684341" cy="1250315"/>
          </a:xfrm>
          <a:prstGeom prst="rect">
            <a:avLst/>
          </a:prstGeom>
        </p:spPr>
        <p:txBody>
          <a:bodyPr lIns="0" tIns="0" rIns="0" bIns="0" rtlCol="0" anchor="t">
            <a:spAutoFit/>
          </a:bodyPr>
          <a:lstStyle/>
          <a:p>
            <a:pPr marL="0" marR="0" lvl="0" indent="0" algn="l" defTabSz="914400" rtl="0" eaLnBrk="1" fontAlgn="auto" latinLnBrk="0" hangingPunct="1">
              <a:lnSpc>
                <a:spcPts val="196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le"/>
                <a:ea typeface="+mn-ea"/>
                <a:cs typeface="+mn-cs"/>
              </a:rPr>
              <a:t>This initiative prioritizes best practices and frameworks that promote brave spaces for health professionals that provides them with an environment where they can engage in open and honest dialogue, facilitating discussions about their wellbeing and allows for the free expression of ideas to support their mental, physical, spiritual, and emotional health.</a:t>
            </a:r>
          </a:p>
        </p:txBody>
      </p:sp>
      <p:sp>
        <p:nvSpPr>
          <p:cNvPr id="24" name="TextBox 24"/>
          <p:cNvSpPr txBox="1"/>
          <p:nvPr/>
        </p:nvSpPr>
        <p:spPr>
          <a:xfrm>
            <a:off x="952307" y="2250607"/>
            <a:ext cx="6665021" cy="1497965"/>
          </a:xfrm>
          <a:prstGeom prst="rect">
            <a:avLst/>
          </a:prstGeom>
        </p:spPr>
        <p:txBody>
          <a:bodyPr lIns="0" tIns="0" rIns="0" bIns="0" rtlCol="0" anchor="t">
            <a:spAutoFit/>
          </a:bodyPr>
          <a:lstStyle/>
          <a:p>
            <a:pPr marL="0" marR="0" lvl="0" indent="0" algn="l" defTabSz="914400" rtl="0" eaLnBrk="1" fontAlgn="auto" latinLnBrk="0" hangingPunct="1">
              <a:lnSpc>
                <a:spcPts val="196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le"/>
                <a:ea typeface="+mn-ea"/>
                <a:cs typeface="+mn-cs"/>
              </a:rPr>
              <a:t>This initiative is dedicated to transforming workforce development and sustainability within the health ecosystem, placing a strong emphasis on enhancing health professional wellbeing. By implementing innovative strategies and initiatives, we aims to equip future health professionals with the skills, tools, and mindsets that promote wellbeing, ensure long-term career sustainability and contribute to high-quality patient care.</a:t>
            </a:r>
          </a:p>
        </p:txBody>
      </p:sp>
      <p:sp>
        <p:nvSpPr>
          <p:cNvPr id="25" name="TextBox 25"/>
          <p:cNvSpPr txBox="1"/>
          <p:nvPr/>
        </p:nvSpPr>
        <p:spPr>
          <a:xfrm>
            <a:off x="952307" y="1560874"/>
            <a:ext cx="5187016" cy="559435"/>
          </a:xfrm>
          <a:prstGeom prst="rect">
            <a:avLst/>
          </a:prstGeom>
        </p:spPr>
        <p:txBody>
          <a:bodyPr lIns="0" tIns="0" rIns="0" bIns="0" rtlCol="0" anchor="t">
            <a:spAutoFit/>
          </a:bodyPr>
          <a:lstStyle/>
          <a:p>
            <a:pPr marL="0" marR="0" lvl="0" indent="0" algn="l" defTabSz="914400" rtl="0" eaLnBrk="1" fontAlgn="auto" latinLnBrk="0" hangingPunct="1">
              <a:lnSpc>
                <a:spcPts val="2239"/>
              </a:lnSpc>
              <a:spcBef>
                <a:spcPct val="0"/>
              </a:spcBef>
              <a:spcAft>
                <a:spcPts val="0"/>
              </a:spcAft>
              <a:buClrTx/>
              <a:buSzTx/>
              <a:buFontTx/>
              <a:buNone/>
              <a:tabLst/>
              <a:defRPr/>
            </a:pPr>
            <a:r>
              <a:rPr kumimoji="0" lang="en-US" sz="1599" b="0" i="0" u="none" strike="noStrike" kern="1200" cap="none" spc="0" normalizeH="0" baseline="0" noProof="0">
                <a:ln>
                  <a:noFill/>
                </a:ln>
                <a:solidFill>
                  <a:srgbClr val="000000"/>
                </a:solidFill>
                <a:effectLst/>
                <a:uLnTx/>
                <a:uFillTx/>
                <a:latin typeface="Arialle Bold"/>
                <a:ea typeface="+mn-ea"/>
                <a:cs typeface="+mn-cs"/>
              </a:rPr>
              <a:t>Transforming workforce development and sustainability.</a:t>
            </a:r>
          </a:p>
        </p:txBody>
      </p:sp>
      <p:sp>
        <p:nvSpPr>
          <p:cNvPr id="26" name="TextBox 26"/>
          <p:cNvSpPr txBox="1"/>
          <p:nvPr/>
        </p:nvSpPr>
        <p:spPr>
          <a:xfrm>
            <a:off x="9464087" y="1416865"/>
            <a:ext cx="5961915" cy="559435"/>
          </a:xfrm>
          <a:prstGeom prst="rect">
            <a:avLst/>
          </a:prstGeom>
        </p:spPr>
        <p:txBody>
          <a:bodyPr lIns="0" tIns="0" rIns="0" bIns="0" rtlCol="0" anchor="t">
            <a:spAutoFit/>
          </a:bodyPr>
          <a:lstStyle/>
          <a:p>
            <a:pPr marL="0" marR="0" lvl="0" indent="0" algn="l" defTabSz="914400" rtl="0" eaLnBrk="1" fontAlgn="auto" latinLnBrk="0" hangingPunct="1">
              <a:lnSpc>
                <a:spcPts val="2239"/>
              </a:lnSpc>
              <a:spcBef>
                <a:spcPct val="0"/>
              </a:spcBef>
              <a:spcAft>
                <a:spcPts val="0"/>
              </a:spcAft>
              <a:buClrTx/>
              <a:buSzTx/>
              <a:buFontTx/>
              <a:buNone/>
              <a:tabLst/>
              <a:defRPr/>
            </a:pPr>
            <a:r>
              <a:rPr kumimoji="0" lang="en-US" sz="1599" b="0" i="0" u="none" strike="noStrike" kern="1200" cap="none" spc="0" normalizeH="0" baseline="0" noProof="0">
                <a:ln>
                  <a:noFill/>
                </a:ln>
                <a:solidFill>
                  <a:srgbClr val="000000"/>
                </a:solidFill>
                <a:effectLst/>
                <a:uLnTx/>
                <a:uFillTx/>
                <a:latin typeface="Arialle Bold"/>
                <a:ea typeface="+mn-ea"/>
                <a:cs typeface="+mn-cs"/>
              </a:rPr>
              <a:t>Supporting the creation of BRAVE spaces for open &amp; honest dialogue and ideas.</a:t>
            </a:r>
          </a:p>
        </p:txBody>
      </p:sp>
      <p:sp>
        <p:nvSpPr>
          <p:cNvPr id="27" name="TextBox 27"/>
          <p:cNvSpPr txBox="1"/>
          <p:nvPr/>
        </p:nvSpPr>
        <p:spPr>
          <a:xfrm>
            <a:off x="952307" y="4158147"/>
            <a:ext cx="2906649" cy="700405"/>
          </a:xfrm>
          <a:prstGeom prst="rect">
            <a:avLst/>
          </a:prstGeom>
        </p:spPr>
        <p:txBody>
          <a:bodyPr lIns="0" tIns="0" rIns="0" bIns="0" rtlCol="0" anchor="t">
            <a:spAutoFit/>
          </a:bodyPr>
          <a:lstStyle/>
          <a:p>
            <a:pPr marL="0" marR="0" lvl="0" indent="0" algn="l" defTabSz="914400" rtl="0" eaLnBrk="1" fontAlgn="auto" latinLnBrk="0" hangingPunct="1">
              <a:lnSpc>
                <a:spcPts val="1820"/>
              </a:lnSpc>
              <a:spcBef>
                <a:spcPct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le"/>
                <a:ea typeface="+mn-ea"/>
                <a:cs typeface="+mn-cs"/>
              </a:rPr>
              <a:t>Led by:</a:t>
            </a:r>
            <a:r>
              <a:rPr kumimoji="0" lang="en-US" sz="1300" b="0" i="0" u="none" strike="noStrike" kern="1200" cap="none" spc="0" normalizeH="0" baseline="0" noProof="0">
                <a:ln>
                  <a:noFill/>
                </a:ln>
                <a:solidFill>
                  <a:srgbClr val="000000"/>
                </a:solidFill>
                <a:effectLst/>
                <a:uLnTx/>
                <a:uFillTx/>
                <a:latin typeface="Arialle Bold"/>
                <a:ea typeface="+mn-ea"/>
                <a:cs typeface="+mn-cs"/>
              </a:rPr>
              <a:t> Michelle Villegas-Gold, </a:t>
            </a:r>
            <a:r>
              <a:rPr kumimoji="0" lang="en-US" sz="1300" b="0" i="0" u="none" strike="noStrike" kern="1200" cap="none" spc="0" normalizeH="0" baseline="0" noProof="0">
                <a:ln>
                  <a:noFill/>
                </a:ln>
                <a:solidFill>
                  <a:srgbClr val="000000"/>
                </a:solidFill>
                <a:effectLst/>
                <a:uLnTx/>
                <a:uFillTx/>
                <a:latin typeface="Arialle Italics"/>
                <a:ea typeface="+mn-ea"/>
                <a:cs typeface="+mn-cs"/>
              </a:rPr>
              <a:t>Director of Health and Clinical Research, Arizona State University</a:t>
            </a:r>
          </a:p>
        </p:txBody>
      </p:sp>
      <p:sp>
        <p:nvSpPr>
          <p:cNvPr id="28" name="TextBox 28"/>
          <p:cNvSpPr txBox="1"/>
          <p:nvPr/>
        </p:nvSpPr>
        <p:spPr>
          <a:xfrm>
            <a:off x="9477033" y="3952606"/>
            <a:ext cx="2957105" cy="700405"/>
          </a:xfrm>
          <a:prstGeom prst="rect">
            <a:avLst/>
          </a:prstGeom>
        </p:spPr>
        <p:txBody>
          <a:bodyPr lIns="0" tIns="0" rIns="0" bIns="0" rtlCol="0" anchor="t">
            <a:spAutoFit/>
          </a:bodyPr>
          <a:lstStyle/>
          <a:p>
            <a:pPr marL="0" marR="0" lvl="0" indent="0" algn="l" defTabSz="914400" rtl="0" eaLnBrk="1" fontAlgn="auto" latinLnBrk="0" hangingPunct="1">
              <a:lnSpc>
                <a:spcPts val="1819"/>
              </a:lnSpc>
              <a:spcBef>
                <a:spcPct val="0"/>
              </a:spcBef>
              <a:spcAft>
                <a:spcPts val="0"/>
              </a:spcAft>
              <a:buClrTx/>
              <a:buSzTx/>
              <a:buFontTx/>
              <a:buNone/>
              <a:tabLst/>
              <a:defRPr/>
            </a:pPr>
            <a:r>
              <a:rPr kumimoji="0" lang="en-US" sz="1299" b="0" i="0" u="none" strike="noStrike" kern="1200" cap="none" spc="0" normalizeH="0" baseline="0" noProof="0">
                <a:ln>
                  <a:noFill/>
                </a:ln>
                <a:solidFill>
                  <a:srgbClr val="000000"/>
                </a:solidFill>
                <a:effectLst/>
                <a:uLnTx/>
                <a:uFillTx/>
                <a:latin typeface="Arialle"/>
                <a:ea typeface="+mn-ea"/>
                <a:cs typeface="+mn-cs"/>
              </a:rPr>
              <a:t>Led by:</a:t>
            </a:r>
            <a:r>
              <a:rPr kumimoji="0" lang="en-US" sz="1299" b="0" i="0" u="none" strike="noStrike" kern="1200" cap="none" spc="0" normalizeH="0" baseline="0" noProof="0">
                <a:ln>
                  <a:noFill/>
                </a:ln>
                <a:solidFill>
                  <a:srgbClr val="000000"/>
                </a:solidFill>
                <a:effectLst/>
                <a:uLnTx/>
                <a:uFillTx/>
                <a:latin typeface="Arialle Bold"/>
                <a:ea typeface="+mn-ea"/>
                <a:cs typeface="+mn-cs"/>
              </a:rPr>
              <a:t> Cynthia M. Stonnington, </a:t>
            </a:r>
            <a:r>
              <a:rPr kumimoji="0" lang="en-US" sz="1299" b="0" i="0" u="none" strike="noStrike" kern="1200" cap="none" spc="0" normalizeH="0" baseline="0" noProof="0">
                <a:ln>
                  <a:noFill/>
                </a:ln>
                <a:solidFill>
                  <a:srgbClr val="000000"/>
                </a:solidFill>
                <a:effectLst/>
                <a:uLnTx/>
                <a:uFillTx/>
                <a:latin typeface="Arialle Italics"/>
                <a:ea typeface="+mn-ea"/>
                <a:cs typeface="+mn-cs"/>
              </a:rPr>
              <a:t>Associate Medical Director of the Office of Joy and Well-Being , Mayo Clinic</a:t>
            </a:r>
          </a:p>
        </p:txBody>
      </p:sp>
      <p:sp>
        <p:nvSpPr>
          <p:cNvPr id="29" name="TextBox 29"/>
          <p:cNvSpPr txBox="1"/>
          <p:nvPr/>
        </p:nvSpPr>
        <p:spPr>
          <a:xfrm>
            <a:off x="1046297" y="8208469"/>
            <a:ext cx="3946620" cy="1481455"/>
          </a:xfrm>
          <a:prstGeom prst="rect">
            <a:avLst/>
          </a:prstGeom>
        </p:spPr>
        <p:txBody>
          <a:bodyPr lIns="0" tIns="0" rIns="0" bIns="0" rtlCol="0" anchor="t">
            <a:spAutoFit/>
          </a:bodyPr>
          <a:lstStyle/>
          <a:p>
            <a:pPr marL="0" marR="0" lvl="0" indent="0" algn="l" defTabSz="914400" rtl="0" eaLnBrk="1" fontAlgn="auto" latinLnBrk="0" hangingPunct="1">
              <a:lnSpc>
                <a:spcPts val="1819"/>
              </a:lnSpc>
              <a:spcBef>
                <a:spcPts val="0"/>
              </a:spcBef>
              <a:spcAft>
                <a:spcPts val="0"/>
              </a:spcAft>
              <a:buClrTx/>
              <a:buSzTx/>
              <a:buFontTx/>
              <a:buNone/>
              <a:tabLst/>
              <a:defRPr/>
            </a:pPr>
            <a:r>
              <a:rPr kumimoji="0" lang="en-US" sz="1299" b="0" i="0" u="none" strike="noStrike" kern="1200" cap="none" spc="0" normalizeH="0" baseline="0" noProof="0">
                <a:ln>
                  <a:noFill/>
                </a:ln>
                <a:solidFill>
                  <a:srgbClr val="000000"/>
                </a:solidFill>
                <a:effectLst/>
                <a:uLnTx/>
                <a:uFillTx/>
                <a:latin typeface="Arialle"/>
                <a:ea typeface="+mn-ea"/>
                <a:cs typeface="+mn-cs"/>
              </a:rPr>
              <a:t>Co-Led by:</a:t>
            </a:r>
            <a:r>
              <a:rPr kumimoji="0" lang="en-US" sz="1299" b="0" i="0" u="none" strike="noStrike" kern="1200" cap="none" spc="0" normalizeH="0" baseline="0" noProof="0">
                <a:ln>
                  <a:noFill/>
                </a:ln>
                <a:solidFill>
                  <a:srgbClr val="000000"/>
                </a:solidFill>
                <a:effectLst/>
                <a:uLnTx/>
                <a:uFillTx/>
                <a:latin typeface="Arialle Bold"/>
                <a:ea typeface="+mn-ea"/>
                <a:cs typeface="+mn-cs"/>
              </a:rPr>
              <a:t> </a:t>
            </a:r>
          </a:p>
          <a:p>
            <a:pPr marL="0" marR="0" lvl="0" indent="0" algn="l" defTabSz="914400" rtl="0" eaLnBrk="1" fontAlgn="auto" latinLnBrk="0" hangingPunct="1">
              <a:lnSpc>
                <a:spcPts val="753"/>
              </a:lnSpc>
              <a:spcBef>
                <a:spcPts val="0"/>
              </a:spcBef>
              <a:spcAft>
                <a:spcPts val="0"/>
              </a:spcAft>
              <a:buClrTx/>
              <a:buSzTx/>
              <a:buFontTx/>
              <a:buNone/>
              <a:tabLst/>
              <a:defRPr/>
            </a:pPr>
            <a:endParaRPr kumimoji="0" lang="en-US" sz="1299" b="0" i="0" u="none" strike="noStrike" kern="1200" cap="none" spc="0" normalizeH="0" baseline="0" noProof="0">
              <a:ln>
                <a:noFill/>
              </a:ln>
              <a:solidFill>
                <a:srgbClr val="000000"/>
              </a:solidFill>
              <a:effectLst/>
              <a:uLnTx/>
              <a:uFillTx/>
              <a:latin typeface="Arialle Bold"/>
              <a:ea typeface="+mn-ea"/>
              <a:cs typeface="+mn-cs"/>
            </a:endParaRPr>
          </a:p>
          <a:p>
            <a:pPr marL="0" marR="0" lvl="0" indent="0" algn="l" defTabSz="914400" rtl="0" eaLnBrk="1" fontAlgn="auto" latinLnBrk="0" hangingPunct="1">
              <a:lnSpc>
                <a:spcPts val="1819"/>
              </a:lnSpc>
              <a:spcBef>
                <a:spcPts val="0"/>
              </a:spcBef>
              <a:spcAft>
                <a:spcPts val="0"/>
              </a:spcAft>
              <a:buClrTx/>
              <a:buSzTx/>
              <a:buFontTx/>
              <a:buNone/>
              <a:tabLst/>
              <a:defRPr/>
            </a:pPr>
            <a:r>
              <a:rPr kumimoji="0" lang="en-US" sz="1299" b="0" i="0" u="none" strike="noStrike" kern="1200" cap="none" spc="0" normalizeH="0" baseline="0" noProof="0">
                <a:ln>
                  <a:noFill/>
                </a:ln>
                <a:solidFill>
                  <a:srgbClr val="000000"/>
                </a:solidFill>
                <a:effectLst/>
                <a:uLnTx/>
                <a:uFillTx/>
                <a:latin typeface="Arialle Bold"/>
                <a:ea typeface="+mn-ea"/>
                <a:cs typeface="+mn-cs"/>
              </a:rPr>
              <a:t>Tiffany Pankow, </a:t>
            </a:r>
            <a:r>
              <a:rPr kumimoji="0" lang="en-US" sz="1299" b="0" i="0" u="none" strike="noStrike" kern="1200" cap="none" spc="0" normalizeH="0" baseline="0" noProof="0">
                <a:ln>
                  <a:noFill/>
                </a:ln>
                <a:solidFill>
                  <a:srgbClr val="000000"/>
                </a:solidFill>
                <a:effectLst/>
                <a:uLnTx/>
                <a:uFillTx/>
                <a:latin typeface="Arialle"/>
                <a:ea typeface="+mn-ea"/>
                <a:cs typeface="+mn-cs"/>
              </a:rPr>
              <a:t>Chief of Caregiver Wellness and Patient Experience, Honor Health</a:t>
            </a:r>
          </a:p>
          <a:p>
            <a:pPr marL="0" marR="0" lvl="0" indent="0" algn="l" defTabSz="914400" rtl="0" eaLnBrk="1" fontAlgn="auto" latinLnBrk="0" hangingPunct="1">
              <a:lnSpc>
                <a:spcPts val="1819"/>
              </a:lnSpc>
              <a:spcBef>
                <a:spcPts val="0"/>
              </a:spcBef>
              <a:spcAft>
                <a:spcPts val="0"/>
              </a:spcAft>
              <a:buClrTx/>
              <a:buSzTx/>
              <a:buFontTx/>
              <a:buNone/>
              <a:tabLst/>
              <a:defRPr/>
            </a:pPr>
            <a:endParaRPr kumimoji="0" lang="en-US" sz="1299" b="0" i="0" u="none" strike="noStrike" kern="1200" cap="none" spc="0" normalizeH="0" baseline="0" noProof="0">
              <a:ln>
                <a:noFill/>
              </a:ln>
              <a:solidFill>
                <a:srgbClr val="000000"/>
              </a:solidFill>
              <a:effectLst/>
              <a:uLnTx/>
              <a:uFillTx/>
              <a:latin typeface="Arialle"/>
              <a:ea typeface="+mn-ea"/>
              <a:cs typeface="+mn-cs"/>
            </a:endParaRPr>
          </a:p>
          <a:p>
            <a:pPr marL="0" marR="0" lvl="0" indent="0" algn="l" defTabSz="914400" rtl="0" eaLnBrk="1" fontAlgn="auto" latinLnBrk="0" hangingPunct="1">
              <a:lnSpc>
                <a:spcPts val="1819"/>
              </a:lnSpc>
              <a:spcBef>
                <a:spcPct val="0"/>
              </a:spcBef>
              <a:spcAft>
                <a:spcPts val="0"/>
              </a:spcAft>
              <a:buClrTx/>
              <a:buSzTx/>
              <a:buFontTx/>
              <a:buNone/>
              <a:tabLst/>
              <a:defRPr/>
            </a:pPr>
            <a:r>
              <a:rPr kumimoji="0" lang="en-US" sz="1299" b="0" i="0" u="none" strike="noStrike" kern="1200" cap="none" spc="0" normalizeH="0" baseline="0" noProof="0">
                <a:ln>
                  <a:noFill/>
                </a:ln>
                <a:solidFill>
                  <a:srgbClr val="000000"/>
                </a:solidFill>
                <a:effectLst/>
                <a:uLnTx/>
                <a:uFillTx/>
                <a:latin typeface="Arialle Bold"/>
                <a:ea typeface="+mn-ea"/>
                <a:cs typeface="+mn-cs"/>
              </a:rPr>
              <a:t>Jasleen Chhatwal</a:t>
            </a:r>
            <a:r>
              <a:rPr kumimoji="0" lang="en-US" sz="1299" b="0" i="0" u="none" strike="noStrike" kern="1200" cap="none" spc="0" normalizeH="0" baseline="0" noProof="0">
                <a:ln>
                  <a:noFill/>
                </a:ln>
                <a:solidFill>
                  <a:srgbClr val="000000"/>
                </a:solidFill>
                <a:effectLst/>
                <a:uLnTx/>
                <a:uFillTx/>
                <a:latin typeface="Arialle"/>
                <a:ea typeface="+mn-ea"/>
                <a:cs typeface="+mn-cs"/>
              </a:rPr>
              <a:t>, Chief Medical Officer, Sierra Tucson, University of Arizona</a:t>
            </a:r>
          </a:p>
        </p:txBody>
      </p:sp>
      <p:sp>
        <p:nvSpPr>
          <p:cNvPr id="30" name="TextBox 30"/>
          <p:cNvSpPr txBox="1"/>
          <p:nvPr/>
        </p:nvSpPr>
        <p:spPr>
          <a:xfrm>
            <a:off x="9332296" y="8557895"/>
            <a:ext cx="2887757" cy="700405"/>
          </a:xfrm>
          <a:prstGeom prst="rect">
            <a:avLst/>
          </a:prstGeom>
        </p:spPr>
        <p:txBody>
          <a:bodyPr lIns="0" tIns="0" rIns="0" bIns="0" rtlCol="0" anchor="t">
            <a:spAutoFit/>
          </a:bodyPr>
          <a:lstStyle/>
          <a:p>
            <a:pPr marL="0" marR="0" lvl="0" indent="0" algn="l" defTabSz="914400" rtl="0" eaLnBrk="1" fontAlgn="auto" latinLnBrk="0" hangingPunct="1">
              <a:lnSpc>
                <a:spcPts val="1820"/>
              </a:lnSpc>
              <a:spcBef>
                <a:spcPct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le"/>
                <a:ea typeface="+mn-ea"/>
                <a:cs typeface="+mn-cs"/>
              </a:rPr>
              <a:t>Led by:</a:t>
            </a:r>
            <a:r>
              <a:rPr kumimoji="0" lang="en-US" sz="1300" b="0" i="0" u="none" strike="noStrike" kern="1200" cap="none" spc="0" normalizeH="0" baseline="0" noProof="0">
                <a:ln>
                  <a:noFill/>
                </a:ln>
                <a:solidFill>
                  <a:srgbClr val="000000"/>
                </a:solidFill>
                <a:effectLst/>
                <a:uLnTx/>
                <a:uFillTx/>
                <a:latin typeface="Arialle Bold"/>
                <a:ea typeface="+mn-ea"/>
                <a:cs typeface="+mn-cs"/>
              </a:rPr>
              <a:t> Carisa Bamford, </a:t>
            </a:r>
            <a:r>
              <a:rPr kumimoji="0" lang="en-US" sz="1300" b="0" i="0" u="none" strike="noStrike" kern="1200" cap="none" spc="0" normalizeH="0" baseline="0" noProof="0">
                <a:ln>
                  <a:noFill/>
                </a:ln>
                <a:solidFill>
                  <a:srgbClr val="000000"/>
                </a:solidFill>
                <a:effectLst/>
                <a:uLnTx/>
                <a:uFillTx/>
                <a:latin typeface="Arialle"/>
                <a:ea typeface="+mn-ea"/>
                <a:cs typeface="+mn-cs"/>
              </a:rPr>
              <a:t>Clinician Experience &amp; Development Sr. Dir., Banner Health</a:t>
            </a:r>
          </a:p>
        </p:txBody>
      </p:sp>
      <p:sp>
        <p:nvSpPr>
          <p:cNvPr id="31" name="TextBox 31"/>
          <p:cNvSpPr txBox="1"/>
          <p:nvPr/>
        </p:nvSpPr>
        <p:spPr>
          <a:xfrm>
            <a:off x="1028700" y="6434279"/>
            <a:ext cx="6715419" cy="1497965"/>
          </a:xfrm>
          <a:prstGeom prst="rect">
            <a:avLst/>
          </a:prstGeom>
        </p:spPr>
        <p:txBody>
          <a:bodyPr lIns="0" tIns="0" rIns="0" bIns="0" rtlCol="0" anchor="t">
            <a:spAutoFit/>
          </a:bodyPr>
          <a:lstStyle/>
          <a:p>
            <a:pPr marL="0" marR="0" lvl="0" indent="0" algn="l" defTabSz="914400" rtl="0" eaLnBrk="1" fontAlgn="auto" latinLnBrk="0" hangingPunct="1">
              <a:lnSpc>
                <a:spcPts val="1960"/>
              </a:lnSpc>
              <a:spcBef>
                <a:spcPct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le"/>
                <a:ea typeface="+mn-ea"/>
                <a:cs typeface="+mn-cs"/>
              </a:rPr>
              <a:t>This initiative takes a proactive stance in championing legislation awareness and policy change that directly impacts health professional wellbeing. By advocating for reforms that prioritize healthcare workforce support, we aims to bring about meaningful changes in policies that address key issues such as work-life integration, burnout prevention, mental health support, and fair working conditions, ultimately promoting the overall wellbeing and resilience of healthcare professionals.</a:t>
            </a:r>
          </a:p>
        </p:txBody>
      </p:sp>
      <p:sp>
        <p:nvSpPr>
          <p:cNvPr id="32" name="TextBox 32"/>
          <p:cNvSpPr txBox="1"/>
          <p:nvPr/>
        </p:nvSpPr>
        <p:spPr>
          <a:xfrm>
            <a:off x="1046297" y="5832803"/>
            <a:ext cx="4833622" cy="559435"/>
          </a:xfrm>
          <a:prstGeom prst="rect">
            <a:avLst/>
          </a:prstGeom>
        </p:spPr>
        <p:txBody>
          <a:bodyPr lIns="0" tIns="0" rIns="0" bIns="0" rtlCol="0" anchor="t">
            <a:spAutoFit/>
          </a:bodyPr>
          <a:lstStyle/>
          <a:p>
            <a:pPr marL="0" marR="0" lvl="0" indent="0" algn="l" defTabSz="914400" rtl="0" eaLnBrk="1" fontAlgn="auto" latinLnBrk="0" hangingPunct="1">
              <a:lnSpc>
                <a:spcPts val="2239"/>
              </a:lnSpc>
              <a:spcBef>
                <a:spcPct val="0"/>
              </a:spcBef>
              <a:spcAft>
                <a:spcPts val="0"/>
              </a:spcAft>
              <a:buClrTx/>
              <a:buSzTx/>
              <a:buFontTx/>
              <a:buNone/>
              <a:tabLst/>
              <a:defRPr/>
            </a:pPr>
            <a:r>
              <a:rPr kumimoji="0" lang="en-US" sz="1599" b="0" i="0" u="none" strike="noStrike" kern="1200" cap="none" spc="0" normalizeH="0" baseline="0" noProof="0">
                <a:ln>
                  <a:noFill/>
                </a:ln>
                <a:solidFill>
                  <a:srgbClr val="000000"/>
                </a:solidFill>
                <a:effectLst/>
                <a:uLnTx/>
                <a:uFillTx/>
                <a:latin typeface="Arialle Bold"/>
                <a:ea typeface="+mn-ea"/>
                <a:cs typeface="+mn-cs"/>
              </a:rPr>
              <a:t>Championing legislation awareness and policy change.</a:t>
            </a:r>
          </a:p>
        </p:txBody>
      </p:sp>
      <p:sp>
        <p:nvSpPr>
          <p:cNvPr id="33" name="TextBox 33"/>
          <p:cNvSpPr txBox="1"/>
          <p:nvPr/>
        </p:nvSpPr>
        <p:spPr>
          <a:xfrm>
            <a:off x="9311997" y="6434279"/>
            <a:ext cx="6714682" cy="1497965"/>
          </a:xfrm>
          <a:prstGeom prst="rect">
            <a:avLst/>
          </a:prstGeom>
        </p:spPr>
        <p:txBody>
          <a:bodyPr lIns="0" tIns="0" rIns="0" bIns="0" rtlCol="0" anchor="t">
            <a:spAutoFit/>
          </a:bodyPr>
          <a:lstStyle/>
          <a:p>
            <a:pPr marL="0" marR="0" lvl="0" indent="0" algn="l" defTabSz="914400" rtl="0" eaLnBrk="1" fontAlgn="auto" latinLnBrk="0" hangingPunct="1">
              <a:lnSpc>
                <a:spcPts val="1959"/>
              </a:lnSpc>
              <a:spcBef>
                <a:spcPct val="0"/>
              </a:spcBef>
              <a:spcAft>
                <a:spcPts val="0"/>
              </a:spcAft>
              <a:buClrTx/>
              <a:buSzTx/>
              <a:buFontTx/>
              <a:buNone/>
              <a:tabLst/>
              <a:defRPr/>
            </a:pPr>
            <a:r>
              <a:rPr kumimoji="0" lang="en-US" sz="1399" b="0" i="0" u="none" strike="noStrike" kern="1200" cap="none" spc="0" normalizeH="0" baseline="0" noProof="0">
                <a:ln>
                  <a:noFill/>
                </a:ln>
                <a:solidFill>
                  <a:srgbClr val="000000"/>
                </a:solidFill>
                <a:effectLst/>
                <a:uLnTx/>
                <a:uFillTx/>
                <a:latin typeface="Arialle"/>
                <a:ea typeface="+mn-ea"/>
                <a:cs typeface="+mn-cs"/>
              </a:rPr>
              <a:t>Recognizing the pivotal role of evidence-based advocacy, this initiative is dedicated to consolidating a comprehensive repository of reports, literature, studies, and pivotal data that underline the return on investment (ROI) in well-being. As a collective, members meticulously curate and refine this information, to confidently present and advocate for well-being initiatives to their leadership, ensuring that the case for well-being is both compelling and grounded in robust evidence.</a:t>
            </a:r>
          </a:p>
        </p:txBody>
      </p:sp>
      <p:sp>
        <p:nvSpPr>
          <p:cNvPr id="34" name="TextBox 34"/>
          <p:cNvSpPr txBox="1"/>
          <p:nvPr/>
        </p:nvSpPr>
        <p:spPr>
          <a:xfrm>
            <a:off x="9332296" y="6000313"/>
            <a:ext cx="4147267" cy="283210"/>
          </a:xfrm>
          <a:prstGeom prst="rect">
            <a:avLst/>
          </a:prstGeom>
        </p:spPr>
        <p:txBody>
          <a:bodyPr lIns="0" tIns="0" rIns="0" bIns="0" rtlCol="0" anchor="t">
            <a:spAutoFit/>
          </a:bodyPr>
          <a:lstStyle/>
          <a:p>
            <a:pPr marL="0" marR="0" lvl="0" indent="0" algn="l" defTabSz="914400" rtl="0" eaLnBrk="1" fontAlgn="auto" latinLnBrk="0" hangingPunct="1">
              <a:lnSpc>
                <a:spcPts val="2239"/>
              </a:lnSpc>
              <a:spcBef>
                <a:spcPct val="0"/>
              </a:spcBef>
              <a:spcAft>
                <a:spcPts val="0"/>
              </a:spcAft>
              <a:buClrTx/>
              <a:buSzTx/>
              <a:buFontTx/>
              <a:buNone/>
              <a:tabLst/>
              <a:defRPr/>
            </a:pPr>
            <a:r>
              <a:rPr kumimoji="0" lang="en-US" sz="1599" b="0" i="0" u="none" strike="noStrike" kern="1200" cap="none" spc="0" normalizeH="0" baseline="0" noProof="0">
                <a:ln>
                  <a:noFill/>
                </a:ln>
                <a:solidFill>
                  <a:srgbClr val="000000"/>
                </a:solidFill>
                <a:effectLst/>
                <a:uLnTx/>
                <a:uFillTx/>
                <a:latin typeface="Arialle Bold"/>
                <a:ea typeface="+mn-ea"/>
                <a:cs typeface="+mn-cs"/>
              </a:rPr>
              <a:t>Making the Case for Wellbeing </a:t>
            </a:r>
          </a:p>
        </p:txBody>
      </p:sp>
      <p:sp>
        <p:nvSpPr>
          <p:cNvPr id="35" name="TextBox 35"/>
          <p:cNvSpPr txBox="1"/>
          <p:nvPr/>
        </p:nvSpPr>
        <p:spPr>
          <a:xfrm>
            <a:off x="3176781" y="354970"/>
            <a:ext cx="8061246" cy="673730"/>
          </a:xfrm>
          <a:prstGeom prst="rect">
            <a:avLst/>
          </a:prstGeom>
        </p:spPr>
        <p:txBody>
          <a:bodyPr lIns="0" tIns="0" rIns="0" bIns="0" rtlCol="0" anchor="t">
            <a:spAutoFit/>
          </a:bodyPr>
          <a:lstStyle/>
          <a:p>
            <a:pPr marL="0" marR="0" lvl="0" indent="0" algn="l" defTabSz="914400" rtl="0" eaLnBrk="1" fontAlgn="auto" latinLnBrk="0" hangingPunct="1">
              <a:lnSpc>
                <a:spcPts val="5165"/>
              </a:lnSpc>
              <a:spcBef>
                <a:spcPct val="0"/>
              </a:spcBef>
              <a:spcAft>
                <a:spcPts val="0"/>
              </a:spcAft>
              <a:buClrTx/>
              <a:buSzTx/>
              <a:buFontTx/>
              <a:buNone/>
              <a:tabLst/>
              <a:defRPr/>
            </a:pPr>
            <a:r>
              <a:rPr kumimoji="0" lang="en-US" sz="3689" b="0" i="0" u="none" strike="noStrike" kern="1200" cap="none" spc="0" normalizeH="0" baseline="0" noProof="0">
                <a:ln>
                  <a:noFill/>
                </a:ln>
                <a:solidFill>
                  <a:srgbClr val="000000"/>
                </a:solidFill>
                <a:effectLst/>
                <a:uLnTx/>
                <a:uFillTx/>
                <a:latin typeface="Poppins Bold"/>
                <a:ea typeface="+mn-ea"/>
                <a:cs typeface="+mn-cs"/>
              </a:rPr>
              <a:t>STRATEGIC INITIATIVES</a:t>
            </a:r>
          </a:p>
        </p:txBody>
      </p:sp>
      <p:sp>
        <p:nvSpPr>
          <p:cNvPr id="36" name="TextBox 36"/>
          <p:cNvSpPr txBox="1"/>
          <p:nvPr/>
        </p:nvSpPr>
        <p:spPr>
          <a:xfrm>
            <a:off x="4566457" y="4158147"/>
            <a:ext cx="2330256" cy="700405"/>
          </a:xfrm>
          <a:prstGeom prst="rect">
            <a:avLst/>
          </a:prstGeom>
        </p:spPr>
        <p:txBody>
          <a:bodyPr lIns="0" tIns="0" rIns="0" bIns="0" rtlCol="0" anchor="t">
            <a:spAutoFit/>
          </a:bodyPr>
          <a:lstStyle/>
          <a:p>
            <a:pPr marL="0" marR="0" lvl="0" indent="0" algn="l" defTabSz="914400" rtl="0" eaLnBrk="1" fontAlgn="auto" latinLnBrk="0" hangingPunct="1">
              <a:lnSpc>
                <a:spcPts val="1820"/>
              </a:lnSpc>
              <a:spcBef>
                <a:spcPct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le Bold"/>
                <a:ea typeface="+mn-ea"/>
                <a:cs typeface="+mn-cs"/>
              </a:rPr>
              <a:t>Action Item:</a:t>
            </a:r>
            <a:r>
              <a:rPr kumimoji="0" lang="en-US" sz="1300" b="0" i="0" u="none" strike="noStrike" kern="1200" cap="none" spc="0" normalizeH="0" baseline="0" noProof="0">
                <a:ln>
                  <a:noFill/>
                </a:ln>
                <a:solidFill>
                  <a:srgbClr val="000000"/>
                </a:solidFill>
                <a:effectLst/>
                <a:uLnTx/>
                <a:uFillTx/>
                <a:latin typeface="Arialle"/>
                <a:ea typeface="+mn-ea"/>
                <a:cs typeface="+mn-cs"/>
              </a:rPr>
              <a:t> Implementation and facilitation of a bespoke leadership program</a:t>
            </a:r>
          </a:p>
        </p:txBody>
      </p:sp>
      <p:sp>
        <p:nvSpPr>
          <p:cNvPr id="37" name="TextBox 37"/>
          <p:cNvSpPr txBox="1"/>
          <p:nvPr/>
        </p:nvSpPr>
        <p:spPr>
          <a:xfrm>
            <a:off x="13368919" y="3952606"/>
            <a:ext cx="2330256" cy="700405"/>
          </a:xfrm>
          <a:prstGeom prst="rect">
            <a:avLst/>
          </a:prstGeom>
        </p:spPr>
        <p:txBody>
          <a:bodyPr lIns="0" tIns="0" rIns="0" bIns="0" rtlCol="0" anchor="t">
            <a:spAutoFit/>
          </a:bodyPr>
          <a:lstStyle/>
          <a:p>
            <a:pPr marL="0" marR="0" lvl="0" indent="0" algn="l" defTabSz="914400" rtl="0" eaLnBrk="1" fontAlgn="auto" latinLnBrk="0" hangingPunct="1">
              <a:lnSpc>
                <a:spcPts val="1820"/>
              </a:lnSpc>
              <a:spcBef>
                <a:spcPct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le Bold"/>
                <a:ea typeface="+mn-ea"/>
                <a:cs typeface="+mn-cs"/>
              </a:rPr>
              <a:t>Action Item:</a:t>
            </a:r>
            <a:r>
              <a:rPr kumimoji="0" lang="en-US" sz="1300" b="0" i="0" u="none" strike="noStrike" kern="1200" cap="none" spc="0" normalizeH="0" baseline="0" noProof="0">
                <a:ln>
                  <a:noFill/>
                </a:ln>
                <a:solidFill>
                  <a:srgbClr val="000000"/>
                </a:solidFill>
                <a:effectLst/>
                <a:uLnTx/>
                <a:uFillTx/>
                <a:latin typeface="Arialle"/>
                <a:ea typeface="+mn-ea"/>
                <a:cs typeface="+mn-cs"/>
              </a:rPr>
              <a:t> Toolkit for leaders to craft BRAVE spaces for open and honest dialogue.</a:t>
            </a:r>
          </a:p>
        </p:txBody>
      </p:sp>
      <p:sp>
        <p:nvSpPr>
          <p:cNvPr id="38" name="TextBox 38"/>
          <p:cNvSpPr txBox="1"/>
          <p:nvPr/>
        </p:nvSpPr>
        <p:spPr>
          <a:xfrm>
            <a:off x="13368919" y="8557895"/>
            <a:ext cx="2330256" cy="700405"/>
          </a:xfrm>
          <a:prstGeom prst="rect">
            <a:avLst/>
          </a:prstGeom>
        </p:spPr>
        <p:txBody>
          <a:bodyPr lIns="0" tIns="0" rIns="0" bIns="0" rtlCol="0" anchor="t">
            <a:spAutoFit/>
          </a:bodyPr>
          <a:lstStyle/>
          <a:p>
            <a:pPr marL="0" marR="0" lvl="0" indent="0" algn="l" defTabSz="914400" rtl="0" eaLnBrk="1" fontAlgn="auto" latinLnBrk="0" hangingPunct="1">
              <a:lnSpc>
                <a:spcPts val="1820"/>
              </a:lnSpc>
              <a:spcBef>
                <a:spcPct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le Bold"/>
                <a:ea typeface="+mn-ea"/>
                <a:cs typeface="+mn-cs"/>
              </a:rPr>
              <a:t>Action Item:</a:t>
            </a:r>
            <a:r>
              <a:rPr kumimoji="0" lang="en-US" sz="1300" b="0" i="0" u="none" strike="noStrike" kern="1200" cap="none" spc="0" normalizeH="0" baseline="0" noProof="0">
                <a:ln>
                  <a:noFill/>
                </a:ln>
                <a:solidFill>
                  <a:srgbClr val="000000"/>
                </a:solidFill>
                <a:effectLst/>
                <a:uLnTx/>
                <a:uFillTx/>
                <a:latin typeface="Arialle"/>
                <a:ea typeface="+mn-ea"/>
                <a:cs typeface="+mn-cs"/>
              </a:rPr>
              <a:t> Repository of data and stories to be used and shared for “making the case”.</a:t>
            </a:r>
          </a:p>
        </p:txBody>
      </p:sp>
      <p:sp>
        <p:nvSpPr>
          <p:cNvPr id="39" name="TextBox 39"/>
          <p:cNvSpPr txBox="1"/>
          <p:nvPr/>
        </p:nvSpPr>
        <p:spPr>
          <a:xfrm>
            <a:off x="5146362" y="8571931"/>
            <a:ext cx="2720522" cy="929005"/>
          </a:xfrm>
          <a:prstGeom prst="rect">
            <a:avLst/>
          </a:prstGeom>
        </p:spPr>
        <p:txBody>
          <a:bodyPr lIns="0" tIns="0" rIns="0" bIns="0" rtlCol="0" anchor="t">
            <a:spAutoFit/>
          </a:bodyPr>
          <a:lstStyle/>
          <a:p>
            <a:pPr marL="0" marR="0" lvl="0" indent="0" algn="l" defTabSz="914400" rtl="0" eaLnBrk="1" fontAlgn="auto" latinLnBrk="0" hangingPunct="1">
              <a:lnSpc>
                <a:spcPts val="1820"/>
              </a:lnSpc>
              <a:spcBef>
                <a:spcPct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le Bold"/>
                <a:ea typeface="+mn-ea"/>
                <a:cs typeface="+mn-cs"/>
              </a:rPr>
              <a:t>Action Item:</a:t>
            </a:r>
            <a:r>
              <a:rPr kumimoji="0" lang="en-US" sz="1300" b="0" i="0" u="none" strike="noStrike" kern="1200" cap="none" spc="0" normalizeH="0" baseline="0" noProof="0">
                <a:ln>
                  <a:noFill/>
                </a:ln>
                <a:solidFill>
                  <a:srgbClr val="000000"/>
                </a:solidFill>
                <a:effectLst/>
                <a:uLnTx/>
                <a:uFillTx/>
                <a:latin typeface="Arialle"/>
                <a:ea typeface="+mn-ea"/>
                <a:cs typeface="+mn-cs"/>
              </a:rPr>
              <a:t> A statement on behalf of the Wellbeing Collaborative that educates the legislature on the importance of workplace wellbeing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849018"/>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3907507" y="6167592"/>
            <a:ext cx="5173057" cy="517305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4483657" y="7540365"/>
            <a:ext cx="4020755" cy="2063886"/>
          </a:xfrm>
          <a:custGeom>
            <a:avLst/>
            <a:gdLst/>
            <a:ahLst/>
            <a:cxnLst/>
            <a:rect l="l" t="t" r="r" b="b"/>
            <a:pathLst>
              <a:path w="4020755" h="2063886">
                <a:moveTo>
                  <a:pt x="0" y="0"/>
                </a:moveTo>
                <a:lnTo>
                  <a:pt x="4020756" y="0"/>
                </a:lnTo>
                <a:lnTo>
                  <a:pt x="4020756" y="2063886"/>
                </a:lnTo>
                <a:lnTo>
                  <a:pt x="0" y="206388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144052" y="9083466"/>
            <a:ext cx="1812243" cy="792856"/>
          </a:xfrm>
          <a:custGeom>
            <a:avLst/>
            <a:gdLst/>
            <a:ahLst/>
            <a:cxnLst/>
            <a:rect l="l" t="t" r="r" b="b"/>
            <a:pathLst>
              <a:path w="1812243" h="792856">
                <a:moveTo>
                  <a:pt x="0" y="0"/>
                </a:moveTo>
                <a:lnTo>
                  <a:pt x="1812243" y="0"/>
                </a:lnTo>
                <a:lnTo>
                  <a:pt x="1812243" y="792857"/>
                </a:lnTo>
                <a:lnTo>
                  <a:pt x="0" y="7928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178924" y="4196999"/>
            <a:ext cx="9989685" cy="1283785"/>
          </a:xfrm>
          <a:prstGeom prst="rect">
            <a:avLst/>
          </a:prstGeom>
        </p:spPr>
        <p:txBody>
          <a:bodyPr lIns="0" tIns="0" rIns="0" bIns="0" rtlCol="0" anchor="t">
            <a:spAutoFit/>
          </a:bodyPr>
          <a:lstStyle/>
          <a:p>
            <a:pPr marL="0" marR="0" lvl="0" indent="0" algn="ctr" defTabSz="914400" rtl="0" eaLnBrk="1" fontAlgn="auto" latinLnBrk="0" hangingPunct="1">
              <a:lnSpc>
                <a:spcPts val="10237"/>
              </a:lnSpc>
              <a:spcBef>
                <a:spcPts val="0"/>
              </a:spcBef>
              <a:spcAft>
                <a:spcPts val="0"/>
              </a:spcAft>
              <a:buClrTx/>
              <a:buSzTx/>
              <a:buFontTx/>
              <a:buNone/>
              <a:tabLst/>
              <a:defRPr/>
            </a:pPr>
            <a:r>
              <a:rPr kumimoji="0" lang="en-US" sz="7312" b="0" i="0" u="none" strike="noStrike" kern="1200" cap="none" spc="0" normalizeH="0" baseline="0" noProof="0">
                <a:ln>
                  <a:noFill/>
                </a:ln>
                <a:solidFill>
                  <a:srgbClr val="000000"/>
                </a:solidFill>
                <a:effectLst/>
                <a:uLnTx/>
                <a:uFillTx/>
                <a:latin typeface="Arialle Bold"/>
                <a:ea typeface="+mn-ea"/>
                <a:cs typeface="+mn-cs"/>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262EDD-4F51-DBA9-9874-547BB4C41E6F}"/>
              </a:ext>
            </a:extLst>
          </p:cNvPr>
          <p:cNvSpPr txBox="1"/>
          <p:nvPr/>
        </p:nvSpPr>
        <p:spPr>
          <a:xfrm>
            <a:off x="3581400" y="511842"/>
            <a:ext cx="9906000" cy="584775"/>
          </a:xfrm>
          <a:prstGeom prst="rect">
            <a:avLst/>
          </a:prstGeom>
          <a:noFill/>
        </p:spPr>
        <p:txBody>
          <a:bodyPr wrap="square">
            <a:spAutoFit/>
          </a:bodyPr>
          <a:lstStyle/>
          <a:p>
            <a:pPr algn="ctr" fontAlgn="base"/>
            <a:r>
              <a:rPr lang="en-US" sz="3200" b="1" i="0" dirty="0">
                <a:solidFill>
                  <a:srgbClr val="333333"/>
                </a:solidFill>
                <a:effectLst/>
                <a:latin typeface="Open Sans" panose="020B0606030504020204" pitchFamily="34" charset="0"/>
              </a:rPr>
              <a:t>March 18</a:t>
            </a:r>
            <a:r>
              <a:rPr lang="en-US" sz="3200" b="1" i="0" baseline="30000" dirty="0">
                <a:solidFill>
                  <a:srgbClr val="333333"/>
                </a:solidFill>
                <a:effectLst/>
                <a:latin typeface="Open Sans" panose="020B0606030504020204" pitchFamily="34" charset="0"/>
              </a:rPr>
              <a:t>th</a:t>
            </a:r>
            <a:r>
              <a:rPr lang="en-US" sz="3200" b="1" i="0" dirty="0">
                <a:solidFill>
                  <a:srgbClr val="333333"/>
                </a:solidFill>
                <a:effectLst/>
                <a:latin typeface="Open Sans" panose="020B0606030504020204" pitchFamily="34" charset="0"/>
              </a:rPr>
              <a:t> - Health Workforce Well-Being Day</a:t>
            </a:r>
            <a:endParaRPr lang="en-US" sz="3200" b="0" i="0" dirty="0">
              <a:solidFill>
                <a:srgbClr val="333333"/>
              </a:solidFill>
              <a:effectLst/>
              <a:latin typeface="Open Sans" panose="020B0606030504020204" pitchFamily="34" charset="0"/>
            </a:endParaRPr>
          </a:p>
        </p:txBody>
      </p:sp>
      <p:pic>
        <p:nvPicPr>
          <p:cNvPr id="4" name="Picture 3">
            <a:extLst>
              <a:ext uri="{FF2B5EF4-FFF2-40B4-BE49-F238E27FC236}">
                <a16:creationId xmlns:a16="http://schemas.microsoft.com/office/drawing/2014/main" id="{A288F54C-EFC4-5C93-88FE-2C299D6EBC30}"/>
              </a:ext>
            </a:extLst>
          </p:cNvPr>
          <p:cNvPicPr>
            <a:picLocks noChangeAspect="1"/>
          </p:cNvPicPr>
          <p:nvPr/>
        </p:nvPicPr>
        <p:blipFill>
          <a:blip r:embed="rId2"/>
          <a:stretch>
            <a:fillRect/>
          </a:stretch>
        </p:blipFill>
        <p:spPr>
          <a:xfrm>
            <a:off x="990600" y="1638300"/>
            <a:ext cx="8482013" cy="4105027"/>
          </a:xfrm>
          <a:prstGeom prst="rect">
            <a:avLst/>
          </a:prstGeom>
        </p:spPr>
      </p:pic>
      <p:pic>
        <p:nvPicPr>
          <p:cNvPr id="5" name="Picture 4">
            <a:extLst>
              <a:ext uri="{FF2B5EF4-FFF2-40B4-BE49-F238E27FC236}">
                <a16:creationId xmlns:a16="http://schemas.microsoft.com/office/drawing/2014/main" id="{8C7D0663-50B2-6934-17A4-CA3C94793B35}"/>
              </a:ext>
            </a:extLst>
          </p:cNvPr>
          <p:cNvPicPr>
            <a:picLocks noChangeAspect="1"/>
          </p:cNvPicPr>
          <p:nvPr/>
        </p:nvPicPr>
        <p:blipFill>
          <a:blip r:embed="rId3"/>
          <a:stretch>
            <a:fillRect/>
          </a:stretch>
        </p:blipFill>
        <p:spPr>
          <a:xfrm>
            <a:off x="2743200" y="3266827"/>
            <a:ext cx="10234136" cy="4953000"/>
          </a:xfrm>
          <a:prstGeom prst="rect">
            <a:avLst/>
          </a:prstGeom>
        </p:spPr>
      </p:pic>
      <p:pic>
        <p:nvPicPr>
          <p:cNvPr id="6" name="Picture 5">
            <a:extLst>
              <a:ext uri="{FF2B5EF4-FFF2-40B4-BE49-F238E27FC236}">
                <a16:creationId xmlns:a16="http://schemas.microsoft.com/office/drawing/2014/main" id="{5E71F50E-B671-073B-5103-68945C2DFC00}"/>
              </a:ext>
            </a:extLst>
          </p:cNvPr>
          <p:cNvPicPr>
            <a:picLocks noChangeAspect="1"/>
          </p:cNvPicPr>
          <p:nvPr/>
        </p:nvPicPr>
        <p:blipFill>
          <a:blip r:embed="rId4"/>
          <a:stretch>
            <a:fillRect/>
          </a:stretch>
        </p:blipFill>
        <p:spPr>
          <a:xfrm>
            <a:off x="4876800" y="4711292"/>
            <a:ext cx="10463213" cy="5063866"/>
          </a:xfrm>
          <a:prstGeom prst="rect">
            <a:avLst/>
          </a:prstGeom>
        </p:spPr>
      </p:pic>
      <p:pic>
        <p:nvPicPr>
          <p:cNvPr id="7" name="Picture 6">
            <a:extLst>
              <a:ext uri="{FF2B5EF4-FFF2-40B4-BE49-F238E27FC236}">
                <a16:creationId xmlns:a16="http://schemas.microsoft.com/office/drawing/2014/main" id="{DF3E57D5-00B9-029D-49B3-DD7A1ACD4D8E}"/>
              </a:ext>
            </a:extLst>
          </p:cNvPr>
          <p:cNvPicPr>
            <a:picLocks noChangeAspect="1"/>
          </p:cNvPicPr>
          <p:nvPr/>
        </p:nvPicPr>
        <p:blipFill>
          <a:blip r:embed="rId5"/>
          <a:stretch>
            <a:fillRect/>
          </a:stretch>
        </p:blipFill>
        <p:spPr>
          <a:xfrm>
            <a:off x="3200400" y="1638300"/>
            <a:ext cx="10463213" cy="7847410"/>
          </a:xfrm>
          <a:prstGeom prst="rect">
            <a:avLst/>
          </a:prstGeom>
        </p:spPr>
      </p:pic>
    </p:spTree>
    <p:extLst>
      <p:ext uri="{BB962C8B-B14F-4D97-AF65-F5344CB8AC3E}">
        <p14:creationId xmlns:p14="http://schemas.microsoft.com/office/powerpoint/2010/main" val="286930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07507" y="6167592"/>
            <a:ext cx="5173057" cy="517305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302961" y="-180191"/>
            <a:ext cx="8818540" cy="10613137"/>
            <a:chOff x="0" y="0"/>
            <a:chExt cx="11758053" cy="14150849"/>
          </a:xfrm>
        </p:grpSpPr>
        <p:pic>
          <p:nvPicPr>
            <p:cNvPr id="6" name="Picture 6"/>
            <p:cNvPicPr>
              <a:picLocks noChangeAspect="1"/>
            </p:cNvPicPr>
            <p:nvPr/>
          </p:nvPicPr>
          <p:blipFill>
            <a:blip r:embed="rId2"/>
            <a:srcRect l="22351" r="22351"/>
            <a:stretch>
              <a:fillRect/>
            </a:stretch>
          </p:blipFill>
          <p:spPr>
            <a:xfrm>
              <a:off x="0" y="0"/>
              <a:ext cx="5819289" cy="7015687"/>
            </a:xfrm>
            <a:prstGeom prst="rect">
              <a:avLst/>
            </a:prstGeom>
          </p:spPr>
        </p:pic>
        <p:pic>
          <p:nvPicPr>
            <p:cNvPr id="7" name="Picture 7"/>
            <p:cNvPicPr>
              <a:picLocks noChangeAspect="1"/>
            </p:cNvPicPr>
            <p:nvPr/>
          </p:nvPicPr>
          <p:blipFill>
            <a:blip r:embed="rId3"/>
            <a:srcRect l="22351" r="22351"/>
            <a:stretch>
              <a:fillRect/>
            </a:stretch>
          </p:blipFill>
          <p:spPr>
            <a:xfrm>
              <a:off x="5938763" y="0"/>
              <a:ext cx="5819289" cy="7015687"/>
            </a:xfrm>
            <a:prstGeom prst="rect">
              <a:avLst/>
            </a:prstGeom>
          </p:spPr>
        </p:pic>
        <p:pic>
          <p:nvPicPr>
            <p:cNvPr id="8" name="Picture 8"/>
            <p:cNvPicPr>
              <a:picLocks noChangeAspect="1"/>
            </p:cNvPicPr>
            <p:nvPr/>
          </p:nvPicPr>
          <p:blipFill>
            <a:blip r:embed="rId4"/>
            <a:srcRect l="22351" r="22351"/>
            <a:stretch>
              <a:fillRect/>
            </a:stretch>
          </p:blipFill>
          <p:spPr>
            <a:xfrm>
              <a:off x="0" y="7135162"/>
              <a:ext cx="5819289" cy="7015687"/>
            </a:xfrm>
            <a:prstGeom prst="rect">
              <a:avLst/>
            </a:prstGeom>
          </p:spPr>
        </p:pic>
        <p:pic>
          <p:nvPicPr>
            <p:cNvPr id="9" name="Picture 9"/>
            <p:cNvPicPr>
              <a:picLocks noChangeAspect="1"/>
            </p:cNvPicPr>
            <p:nvPr/>
          </p:nvPicPr>
          <p:blipFill>
            <a:blip r:embed="rId5"/>
            <a:srcRect l="22351" r="22351"/>
            <a:stretch>
              <a:fillRect/>
            </a:stretch>
          </p:blipFill>
          <p:spPr>
            <a:xfrm>
              <a:off x="5938763" y="7135162"/>
              <a:ext cx="5819289" cy="7015687"/>
            </a:xfrm>
            <a:prstGeom prst="rect">
              <a:avLst/>
            </a:prstGeom>
          </p:spPr>
        </p:pic>
      </p:grpSp>
      <p:sp>
        <p:nvSpPr>
          <p:cNvPr id="10" name="Freeform 10"/>
          <p:cNvSpPr/>
          <p:nvPr/>
        </p:nvSpPr>
        <p:spPr>
          <a:xfrm>
            <a:off x="344159" y="757462"/>
            <a:ext cx="15594803" cy="8772077"/>
          </a:xfrm>
          <a:custGeom>
            <a:avLst/>
            <a:gdLst/>
            <a:ahLst/>
            <a:cxnLst/>
            <a:rect l="l" t="t" r="r" b="b"/>
            <a:pathLst>
              <a:path w="15594803" h="8772077">
                <a:moveTo>
                  <a:pt x="0" y="0"/>
                </a:moveTo>
                <a:lnTo>
                  <a:pt x="15594803" y="0"/>
                </a:lnTo>
                <a:lnTo>
                  <a:pt x="15594803" y="8772076"/>
                </a:lnTo>
                <a:lnTo>
                  <a:pt x="0" y="8772076"/>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78870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07507" y="6167592"/>
            <a:ext cx="5173057" cy="517305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302961" y="-180191"/>
            <a:ext cx="8818540" cy="10613137"/>
            <a:chOff x="0" y="0"/>
            <a:chExt cx="11758053" cy="14150849"/>
          </a:xfrm>
        </p:grpSpPr>
        <p:pic>
          <p:nvPicPr>
            <p:cNvPr id="6" name="Picture 6"/>
            <p:cNvPicPr>
              <a:picLocks noChangeAspect="1"/>
            </p:cNvPicPr>
            <p:nvPr/>
          </p:nvPicPr>
          <p:blipFill>
            <a:blip r:embed="rId2"/>
            <a:srcRect l="22351" r="22351"/>
            <a:stretch>
              <a:fillRect/>
            </a:stretch>
          </p:blipFill>
          <p:spPr>
            <a:xfrm>
              <a:off x="0" y="0"/>
              <a:ext cx="5819289" cy="7015687"/>
            </a:xfrm>
            <a:prstGeom prst="rect">
              <a:avLst/>
            </a:prstGeom>
          </p:spPr>
        </p:pic>
        <p:pic>
          <p:nvPicPr>
            <p:cNvPr id="7" name="Picture 7"/>
            <p:cNvPicPr>
              <a:picLocks noChangeAspect="1"/>
            </p:cNvPicPr>
            <p:nvPr/>
          </p:nvPicPr>
          <p:blipFill>
            <a:blip r:embed="rId3"/>
            <a:srcRect l="22351" r="22351"/>
            <a:stretch>
              <a:fillRect/>
            </a:stretch>
          </p:blipFill>
          <p:spPr>
            <a:xfrm>
              <a:off x="5938763" y="0"/>
              <a:ext cx="5819289" cy="7015687"/>
            </a:xfrm>
            <a:prstGeom prst="rect">
              <a:avLst/>
            </a:prstGeom>
          </p:spPr>
        </p:pic>
        <p:pic>
          <p:nvPicPr>
            <p:cNvPr id="8" name="Picture 8"/>
            <p:cNvPicPr>
              <a:picLocks noChangeAspect="1"/>
            </p:cNvPicPr>
            <p:nvPr/>
          </p:nvPicPr>
          <p:blipFill>
            <a:blip r:embed="rId4"/>
            <a:srcRect l="22351" r="22351"/>
            <a:stretch>
              <a:fillRect/>
            </a:stretch>
          </p:blipFill>
          <p:spPr>
            <a:xfrm>
              <a:off x="0" y="7135162"/>
              <a:ext cx="5819289" cy="7015687"/>
            </a:xfrm>
            <a:prstGeom prst="rect">
              <a:avLst/>
            </a:prstGeom>
          </p:spPr>
        </p:pic>
        <p:pic>
          <p:nvPicPr>
            <p:cNvPr id="9" name="Picture 9"/>
            <p:cNvPicPr>
              <a:picLocks noChangeAspect="1"/>
            </p:cNvPicPr>
            <p:nvPr/>
          </p:nvPicPr>
          <p:blipFill>
            <a:blip r:embed="rId5"/>
            <a:srcRect l="22351" r="22351"/>
            <a:stretch>
              <a:fillRect/>
            </a:stretch>
          </p:blipFill>
          <p:spPr>
            <a:xfrm>
              <a:off x="5938763" y="7135162"/>
              <a:ext cx="5819289" cy="7015687"/>
            </a:xfrm>
            <a:prstGeom prst="rect">
              <a:avLst/>
            </a:prstGeom>
          </p:spPr>
        </p:pic>
      </p:grpSp>
      <p:sp>
        <p:nvSpPr>
          <p:cNvPr id="10" name="Freeform 10"/>
          <p:cNvSpPr/>
          <p:nvPr/>
        </p:nvSpPr>
        <p:spPr>
          <a:xfrm>
            <a:off x="496363" y="3333027"/>
            <a:ext cx="13258939" cy="3620946"/>
          </a:xfrm>
          <a:custGeom>
            <a:avLst/>
            <a:gdLst/>
            <a:ahLst/>
            <a:cxnLst/>
            <a:rect l="l" t="t" r="r" b="b"/>
            <a:pathLst>
              <a:path w="13258939" h="3620946">
                <a:moveTo>
                  <a:pt x="0" y="0"/>
                </a:moveTo>
                <a:lnTo>
                  <a:pt x="13258939" y="0"/>
                </a:lnTo>
                <a:lnTo>
                  <a:pt x="13258939" y="3620946"/>
                </a:lnTo>
                <a:lnTo>
                  <a:pt x="0" y="3620946"/>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061253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907507" y="6167592"/>
            <a:ext cx="5173057" cy="517305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302961" y="-180191"/>
            <a:ext cx="8818540" cy="10613137"/>
            <a:chOff x="0" y="0"/>
            <a:chExt cx="11758053" cy="14150849"/>
          </a:xfrm>
        </p:grpSpPr>
        <p:pic>
          <p:nvPicPr>
            <p:cNvPr id="6" name="Picture 6"/>
            <p:cNvPicPr>
              <a:picLocks noChangeAspect="1"/>
            </p:cNvPicPr>
            <p:nvPr/>
          </p:nvPicPr>
          <p:blipFill>
            <a:blip r:embed="rId2"/>
            <a:srcRect l="22351" r="22351"/>
            <a:stretch>
              <a:fillRect/>
            </a:stretch>
          </p:blipFill>
          <p:spPr>
            <a:xfrm>
              <a:off x="0" y="0"/>
              <a:ext cx="5819289" cy="7015687"/>
            </a:xfrm>
            <a:prstGeom prst="rect">
              <a:avLst/>
            </a:prstGeom>
          </p:spPr>
        </p:pic>
        <p:pic>
          <p:nvPicPr>
            <p:cNvPr id="7" name="Picture 7"/>
            <p:cNvPicPr>
              <a:picLocks noChangeAspect="1"/>
            </p:cNvPicPr>
            <p:nvPr/>
          </p:nvPicPr>
          <p:blipFill>
            <a:blip r:embed="rId3"/>
            <a:srcRect l="22351" r="22351"/>
            <a:stretch>
              <a:fillRect/>
            </a:stretch>
          </p:blipFill>
          <p:spPr>
            <a:xfrm>
              <a:off x="5938763" y="0"/>
              <a:ext cx="5819289" cy="7015687"/>
            </a:xfrm>
            <a:prstGeom prst="rect">
              <a:avLst/>
            </a:prstGeom>
          </p:spPr>
        </p:pic>
        <p:pic>
          <p:nvPicPr>
            <p:cNvPr id="8" name="Picture 8"/>
            <p:cNvPicPr>
              <a:picLocks noChangeAspect="1"/>
            </p:cNvPicPr>
            <p:nvPr/>
          </p:nvPicPr>
          <p:blipFill>
            <a:blip r:embed="rId4"/>
            <a:srcRect l="22351" r="22351"/>
            <a:stretch>
              <a:fillRect/>
            </a:stretch>
          </p:blipFill>
          <p:spPr>
            <a:xfrm>
              <a:off x="0" y="7135162"/>
              <a:ext cx="5819289" cy="7015687"/>
            </a:xfrm>
            <a:prstGeom prst="rect">
              <a:avLst/>
            </a:prstGeom>
          </p:spPr>
        </p:pic>
        <p:pic>
          <p:nvPicPr>
            <p:cNvPr id="9" name="Picture 9"/>
            <p:cNvPicPr>
              <a:picLocks noChangeAspect="1"/>
            </p:cNvPicPr>
            <p:nvPr/>
          </p:nvPicPr>
          <p:blipFill>
            <a:blip r:embed="rId5"/>
            <a:srcRect l="22351" r="22351"/>
            <a:stretch>
              <a:fillRect/>
            </a:stretch>
          </p:blipFill>
          <p:spPr>
            <a:xfrm>
              <a:off x="5938763" y="7135162"/>
              <a:ext cx="5819289" cy="7015687"/>
            </a:xfrm>
            <a:prstGeom prst="rect">
              <a:avLst/>
            </a:prstGeom>
          </p:spPr>
        </p:pic>
      </p:grpSp>
      <p:sp>
        <p:nvSpPr>
          <p:cNvPr id="10" name="Freeform 10"/>
          <p:cNvSpPr/>
          <p:nvPr/>
        </p:nvSpPr>
        <p:spPr>
          <a:xfrm>
            <a:off x="581598" y="235324"/>
            <a:ext cx="13088469" cy="9816352"/>
          </a:xfrm>
          <a:custGeom>
            <a:avLst/>
            <a:gdLst/>
            <a:ahLst/>
            <a:cxnLst/>
            <a:rect l="l" t="t" r="r" b="b"/>
            <a:pathLst>
              <a:path w="13088469" h="9816352">
                <a:moveTo>
                  <a:pt x="0" y="0"/>
                </a:moveTo>
                <a:lnTo>
                  <a:pt x="13088470" y="0"/>
                </a:lnTo>
                <a:lnTo>
                  <a:pt x="13088470" y="9816352"/>
                </a:lnTo>
                <a:lnTo>
                  <a:pt x="0" y="981635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516119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66247" y="-163068"/>
            <a:ext cx="8203449" cy="10613137"/>
            <a:chOff x="0" y="0"/>
            <a:chExt cx="10937932" cy="14150849"/>
          </a:xfrm>
        </p:grpSpPr>
        <p:pic>
          <p:nvPicPr>
            <p:cNvPr id="3" name="Picture 3"/>
            <p:cNvPicPr>
              <a:picLocks noChangeAspect="1"/>
            </p:cNvPicPr>
            <p:nvPr/>
          </p:nvPicPr>
          <p:blipFill>
            <a:blip r:embed="rId2"/>
            <a:srcRect l="24299" r="24299"/>
            <a:stretch>
              <a:fillRect/>
            </a:stretch>
          </p:blipFill>
          <p:spPr>
            <a:xfrm>
              <a:off x="0" y="0"/>
              <a:ext cx="5409229" cy="7015687"/>
            </a:xfrm>
            <a:prstGeom prst="rect">
              <a:avLst/>
            </a:prstGeom>
          </p:spPr>
        </p:pic>
        <p:pic>
          <p:nvPicPr>
            <p:cNvPr id="4" name="Picture 4"/>
            <p:cNvPicPr>
              <a:picLocks noChangeAspect="1"/>
            </p:cNvPicPr>
            <p:nvPr/>
          </p:nvPicPr>
          <p:blipFill>
            <a:blip r:embed="rId3"/>
            <a:srcRect l="24299" r="24299"/>
            <a:stretch>
              <a:fillRect/>
            </a:stretch>
          </p:blipFill>
          <p:spPr>
            <a:xfrm>
              <a:off x="5528703" y="0"/>
              <a:ext cx="5409229" cy="7015687"/>
            </a:xfrm>
            <a:prstGeom prst="rect">
              <a:avLst/>
            </a:prstGeom>
          </p:spPr>
        </p:pic>
        <p:pic>
          <p:nvPicPr>
            <p:cNvPr id="5" name="Picture 5"/>
            <p:cNvPicPr>
              <a:picLocks noChangeAspect="1"/>
            </p:cNvPicPr>
            <p:nvPr/>
          </p:nvPicPr>
          <p:blipFill>
            <a:blip r:embed="rId4"/>
            <a:srcRect l="24299" r="24299"/>
            <a:stretch>
              <a:fillRect/>
            </a:stretch>
          </p:blipFill>
          <p:spPr>
            <a:xfrm>
              <a:off x="0" y="7135162"/>
              <a:ext cx="5409229" cy="7015687"/>
            </a:xfrm>
            <a:prstGeom prst="rect">
              <a:avLst/>
            </a:prstGeom>
          </p:spPr>
        </p:pic>
        <p:pic>
          <p:nvPicPr>
            <p:cNvPr id="6" name="Picture 6"/>
            <p:cNvPicPr>
              <a:picLocks noChangeAspect="1"/>
            </p:cNvPicPr>
            <p:nvPr/>
          </p:nvPicPr>
          <p:blipFill>
            <a:blip r:embed="rId5"/>
            <a:srcRect l="24299" r="24299"/>
            <a:stretch>
              <a:fillRect/>
            </a:stretch>
          </p:blipFill>
          <p:spPr>
            <a:xfrm>
              <a:off x="5528703" y="7135162"/>
              <a:ext cx="5409229" cy="7015687"/>
            </a:xfrm>
            <a:prstGeom prst="rect">
              <a:avLst/>
            </a:prstGeom>
          </p:spPr>
        </p:pic>
      </p:grpSp>
      <p:grpSp>
        <p:nvGrpSpPr>
          <p:cNvPr id="7" name="Group 7"/>
          <p:cNvGrpSpPr/>
          <p:nvPr/>
        </p:nvGrpSpPr>
        <p:grpSpPr>
          <a:xfrm>
            <a:off x="14548279" y="6960156"/>
            <a:ext cx="4259266" cy="4259266"/>
            <a:chOff x="0" y="0"/>
            <a:chExt cx="5679021" cy="5679021"/>
          </a:xfrm>
        </p:grpSpPr>
        <p:grpSp>
          <p:nvGrpSpPr>
            <p:cNvPr id="8" name="Group 8"/>
            <p:cNvGrpSpPr/>
            <p:nvPr/>
          </p:nvGrpSpPr>
          <p:grpSpPr>
            <a:xfrm>
              <a:off x="0" y="0"/>
              <a:ext cx="5679021" cy="567902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60"/>
                  </a:lnSpc>
                </a:pPr>
                <a:endParaRPr/>
              </a:p>
            </p:txBody>
          </p:sp>
        </p:grpSp>
        <p:sp>
          <p:nvSpPr>
            <p:cNvPr id="11" name="Freeform 11"/>
            <p:cNvSpPr/>
            <p:nvPr/>
          </p:nvSpPr>
          <p:spPr>
            <a:xfrm>
              <a:off x="152775" y="523011"/>
              <a:ext cx="5145326" cy="5124495"/>
            </a:xfrm>
            <a:custGeom>
              <a:avLst/>
              <a:gdLst/>
              <a:ahLst/>
              <a:cxnLst/>
              <a:rect l="l" t="t" r="r" b="b"/>
              <a:pathLst>
                <a:path w="5145326" h="5124495">
                  <a:moveTo>
                    <a:pt x="0" y="0"/>
                  </a:moveTo>
                  <a:lnTo>
                    <a:pt x="5145327" y="0"/>
                  </a:lnTo>
                  <a:lnTo>
                    <a:pt x="5145327" y="5124495"/>
                  </a:lnTo>
                  <a:lnTo>
                    <a:pt x="0" y="5124495"/>
                  </a:lnTo>
                  <a:lnTo>
                    <a:pt x="0" y="0"/>
                  </a:lnTo>
                  <a:close/>
                </a:path>
              </a:pathLst>
            </a:custGeom>
            <a:blipFill>
              <a:blip r:embed="rId6">
                <a:extLst>
                  <a:ext uri="{96DAC541-7B7A-43D3-8B79-37D633B846F1}">
                    <asvg:svgBlip xmlns:asvg="http://schemas.microsoft.com/office/drawing/2016/SVG/main" r:embed="rId7"/>
                  </a:ext>
                </a:extLst>
              </a:blip>
              <a:stretch>
                <a:fillRect l="-58" r="-58"/>
              </a:stretch>
            </a:blipFill>
          </p:spPr>
          <p:txBody>
            <a:bodyPr/>
            <a:lstStyle/>
            <a:p>
              <a:endParaRPr lang="en-US"/>
            </a:p>
          </p:txBody>
        </p:sp>
        <p:grpSp>
          <p:nvGrpSpPr>
            <p:cNvPr id="12" name="Group 12"/>
            <p:cNvGrpSpPr/>
            <p:nvPr/>
          </p:nvGrpSpPr>
          <p:grpSpPr>
            <a:xfrm>
              <a:off x="646652" y="936629"/>
              <a:ext cx="4504215" cy="450421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4" name="TextBox 14"/>
              <p:cNvSpPr txBox="1"/>
              <p:nvPr/>
            </p:nvSpPr>
            <p:spPr>
              <a:xfrm>
                <a:off x="76200" y="-9525"/>
                <a:ext cx="660400" cy="746125"/>
              </a:xfrm>
              <a:prstGeom prst="rect">
                <a:avLst/>
              </a:prstGeom>
            </p:spPr>
            <p:txBody>
              <a:bodyPr lIns="50800" tIns="50800" rIns="50800" bIns="50800" rtlCol="0" anchor="ctr"/>
              <a:lstStyle/>
              <a:p>
                <a:pPr algn="ctr">
                  <a:lnSpc>
                    <a:spcPts val="3824"/>
                  </a:lnSpc>
                </a:pPr>
                <a:endParaRPr/>
              </a:p>
            </p:txBody>
          </p:sp>
        </p:grpSp>
        <p:sp>
          <p:nvSpPr>
            <p:cNvPr id="15" name="Freeform 15"/>
            <p:cNvSpPr/>
            <p:nvPr/>
          </p:nvSpPr>
          <p:spPr>
            <a:xfrm>
              <a:off x="2601931" y="3085258"/>
              <a:ext cx="1989494" cy="870404"/>
            </a:xfrm>
            <a:custGeom>
              <a:avLst/>
              <a:gdLst/>
              <a:ahLst/>
              <a:cxnLst/>
              <a:rect l="l" t="t" r="r" b="b"/>
              <a:pathLst>
                <a:path w="1989494" h="870404">
                  <a:moveTo>
                    <a:pt x="0" y="0"/>
                  </a:moveTo>
                  <a:lnTo>
                    <a:pt x="1989494" y="0"/>
                  </a:lnTo>
                  <a:lnTo>
                    <a:pt x="1989494" y="870404"/>
                  </a:lnTo>
                  <a:lnTo>
                    <a:pt x="0" y="870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736851" y="1398869"/>
              <a:ext cx="4414016" cy="2265750"/>
            </a:xfrm>
            <a:custGeom>
              <a:avLst/>
              <a:gdLst/>
              <a:ahLst/>
              <a:cxnLst/>
              <a:rect l="l" t="t" r="r" b="b"/>
              <a:pathLst>
                <a:path w="4414016" h="2265750">
                  <a:moveTo>
                    <a:pt x="0" y="0"/>
                  </a:moveTo>
                  <a:lnTo>
                    <a:pt x="4414016" y="0"/>
                  </a:lnTo>
                  <a:lnTo>
                    <a:pt x="4414016" y="2265750"/>
                  </a:lnTo>
                  <a:lnTo>
                    <a:pt x="0" y="2265750"/>
                  </a:lnTo>
                  <a:lnTo>
                    <a:pt x="0" y="0"/>
                  </a:lnTo>
                  <a:close/>
                </a:path>
              </a:pathLst>
            </a:custGeom>
            <a:blipFill>
              <a:blip r:embed="rId10"/>
              <a:stretch>
                <a:fillRect/>
              </a:stretch>
            </a:blipFill>
          </p:spPr>
          <p:txBody>
            <a:bodyPr/>
            <a:lstStyle/>
            <a:p>
              <a:endParaRPr lang="en-US"/>
            </a:p>
          </p:txBody>
        </p:sp>
      </p:grpSp>
      <p:sp>
        <p:nvSpPr>
          <p:cNvPr id="17" name="TextBox 17"/>
          <p:cNvSpPr txBox="1"/>
          <p:nvPr/>
        </p:nvSpPr>
        <p:spPr>
          <a:xfrm>
            <a:off x="6968758" y="3366298"/>
            <a:ext cx="10603712" cy="3930497"/>
          </a:xfrm>
          <a:prstGeom prst="rect">
            <a:avLst/>
          </a:prstGeom>
        </p:spPr>
        <p:txBody>
          <a:bodyPr lIns="0" tIns="0" rIns="0" bIns="0" rtlCol="0" anchor="t">
            <a:spAutoFit/>
          </a:bodyPr>
          <a:lstStyle/>
          <a:p>
            <a:pPr>
              <a:lnSpc>
                <a:spcPts val="3858"/>
              </a:lnSpc>
            </a:pPr>
            <a:r>
              <a:rPr lang="en-US" sz="2756">
                <a:solidFill>
                  <a:srgbClr val="05061E"/>
                </a:solidFill>
                <a:latin typeface="Arial"/>
              </a:rPr>
              <a:t>Prior to the pandemic, health systems and practices were grappling with </a:t>
            </a:r>
            <a:r>
              <a:rPr lang="en-US" sz="2756">
                <a:solidFill>
                  <a:srgbClr val="05061E"/>
                </a:solidFill>
                <a:latin typeface="Arial Bold"/>
              </a:rPr>
              <a:t>provider/employee burnout</a:t>
            </a:r>
            <a:r>
              <a:rPr lang="en-US" sz="2756">
                <a:solidFill>
                  <a:srgbClr val="05061E"/>
                </a:solidFill>
                <a:latin typeface="Arial"/>
              </a:rPr>
              <a:t>, prompting organizations to seek out key drivers and solutions. </a:t>
            </a:r>
          </a:p>
          <a:p>
            <a:pPr>
              <a:lnSpc>
                <a:spcPts val="3858"/>
              </a:lnSpc>
            </a:pPr>
            <a:endParaRPr lang="en-US" sz="2756">
              <a:solidFill>
                <a:srgbClr val="05061E"/>
              </a:solidFill>
              <a:latin typeface="Arial"/>
            </a:endParaRPr>
          </a:p>
          <a:p>
            <a:pPr>
              <a:lnSpc>
                <a:spcPts val="3858"/>
              </a:lnSpc>
            </a:pPr>
            <a:endParaRPr lang="en-US" sz="2756">
              <a:solidFill>
                <a:srgbClr val="05061E"/>
              </a:solidFill>
              <a:latin typeface="Arial"/>
            </a:endParaRPr>
          </a:p>
          <a:p>
            <a:pPr algn="ctr">
              <a:lnSpc>
                <a:spcPts val="3858"/>
              </a:lnSpc>
            </a:pPr>
            <a:endParaRPr lang="en-US" sz="2756">
              <a:solidFill>
                <a:srgbClr val="05061E"/>
              </a:solidFill>
              <a:latin typeface="Arial"/>
            </a:endParaRPr>
          </a:p>
          <a:p>
            <a:pPr algn="l">
              <a:lnSpc>
                <a:spcPts val="3858"/>
              </a:lnSpc>
            </a:pPr>
            <a:r>
              <a:rPr lang="en-US" sz="2756">
                <a:solidFill>
                  <a:srgbClr val="05061E"/>
                </a:solidFill>
                <a:latin typeface="Arial"/>
              </a:rPr>
              <a:t>The emergence of COVID-19 led physician leaders in Arizona to </a:t>
            </a:r>
            <a:r>
              <a:rPr lang="en-US" sz="2756">
                <a:solidFill>
                  <a:srgbClr val="05061E"/>
                </a:solidFill>
                <a:latin typeface="Arial Bold"/>
              </a:rPr>
              <a:t>unite and address</a:t>
            </a:r>
            <a:r>
              <a:rPr lang="en-US" sz="2756">
                <a:solidFill>
                  <a:srgbClr val="05061E"/>
                </a:solidFill>
                <a:latin typeface="Arial"/>
              </a:rPr>
              <a:t> the public health emergency collectively. </a:t>
            </a:r>
          </a:p>
        </p:txBody>
      </p:sp>
      <p:sp>
        <p:nvSpPr>
          <p:cNvPr id="18" name="Freeform 18"/>
          <p:cNvSpPr/>
          <p:nvPr/>
        </p:nvSpPr>
        <p:spPr>
          <a:xfrm>
            <a:off x="4787289" y="3364253"/>
            <a:ext cx="1751112" cy="1762125"/>
          </a:xfrm>
          <a:custGeom>
            <a:avLst/>
            <a:gdLst/>
            <a:ahLst/>
            <a:cxnLst/>
            <a:rect l="l" t="t" r="r" b="b"/>
            <a:pathLst>
              <a:path w="1751112" h="1762125">
                <a:moveTo>
                  <a:pt x="0" y="0"/>
                </a:moveTo>
                <a:lnTo>
                  <a:pt x="1751112" y="0"/>
                </a:lnTo>
                <a:lnTo>
                  <a:pt x="1751112" y="1762125"/>
                </a:lnTo>
                <a:lnTo>
                  <a:pt x="0" y="17621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19"/>
          <p:cNvSpPr/>
          <p:nvPr/>
        </p:nvSpPr>
        <p:spPr>
          <a:xfrm>
            <a:off x="4891198" y="5935738"/>
            <a:ext cx="1835059" cy="1594207"/>
          </a:xfrm>
          <a:custGeom>
            <a:avLst/>
            <a:gdLst/>
            <a:ahLst/>
            <a:cxnLst/>
            <a:rect l="l" t="t" r="r" b="b"/>
            <a:pathLst>
              <a:path w="1835059" h="1594207">
                <a:moveTo>
                  <a:pt x="0" y="0"/>
                </a:moveTo>
                <a:lnTo>
                  <a:pt x="1835059" y="0"/>
                </a:lnTo>
                <a:lnTo>
                  <a:pt x="1835059" y="1594207"/>
                </a:lnTo>
                <a:lnTo>
                  <a:pt x="0" y="15942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TextBox 20"/>
          <p:cNvSpPr txBox="1"/>
          <p:nvPr/>
        </p:nvSpPr>
        <p:spPr>
          <a:xfrm>
            <a:off x="4579471" y="573495"/>
            <a:ext cx="13213428" cy="1608987"/>
          </a:xfrm>
          <a:prstGeom prst="rect">
            <a:avLst/>
          </a:prstGeom>
        </p:spPr>
        <p:txBody>
          <a:bodyPr lIns="0" tIns="0" rIns="0" bIns="0" rtlCol="0" anchor="t">
            <a:spAutoFit/>
          </a:bodyPr>
          <a:lstStyle/>
          <a:p>
            <a:pPr algn="ctr">
              <a:lnSpc>
                <a:spcPts val="6259"/>
              </a:lnSpc>
            </a:pPr>
            <a:r>
              <a:rPr lang="en-US" sz="5961">
                <a:solidFill>
                  <a:srgbClr val="05061E"/>
                </a:solidFill>
                <a:latin typeface="Garet ExtraBold"/>
              </a:rPr>
              <a:t>THE ARIZONA HEALTH &amp; HEALTHCARE WORKFORCE</a:t>
            </a:r>
          </a:p>
        </p:txBody>
      </p:sp>
    </p:spTree>
    <p:extLst>
      <p:ext uri="{BB962C8B-B14F-4D97-AF65-F5344CB8AC3E}">
        <p14:creationId xmlns:p14="http://schemas.microsoft.com/office/powerpoint/2010/main" val="1396272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66247" y="-163068"/>
            <a:ext cx="8203449" cy="10613137"/>
            <a:chOff x="0" y="0"/>
            <a:chExt cx="10937932" cy="14150849"/>
          </a:xfrm>
        </p:grpSpPr>
        <p:pic>
          <p:nvPicPr>
            <p:cNvPr id="3" name="Picture 3"/>
            <p:cNvPicPr>
              <a:picLocks noChangeAspect="1"/>
            </p:cNvPicPr>
            <p:nvPr/>
          </p:nvPicPr>
          <p:blipFill>
            <a:blip r:embed="rId2"/>
            <a:srcRect l="24299" r="24299"/>
            <a:stretch>
              <a:fillRect/>
            </a:stretch>
          </p:blipFill>
          <p:spPr>
            <a:xfrm>
              <a:off x="0" y="0"/>
              <a:ext cx="5409229" cy="7015687"/>
            </a:xfrm>
            <a:prstGeom prst="rect">
              <a:avLst/>
            </a:prstGeom>
          </p:spPr>
        </p:pic>
        <p:pic>
          <p:nvPicPr>
            <p:cNvPr id="4" name="Picture 4"/>
            <p:cNvPicPr>
              <a:picLocks noChangeAspect="1"/>
            </p:cNvPicPr>
            <p:nvPr/>
          </p:nvPicPr>
          <p:blipFill>
            <a:blip r:embed="rId3"/>
            <a:srcRect l="24299" r="24299"/>
            <a:stretch>
              <a:fillRect/>
            </a:stretch>
          </p:blipFill>
          <p:spPr>
            <a:xfrm>
              <a:off x="5528703" y="0"/>
              <a:ext cx="5409229" cy="7015687"/>
            </a:xfrm>
            <a:prstGeom prst="rect">
              <a:avLst/>
            </a:prstGeom>
          </p:spPr>
        </p:pic>
        <p:pic>
          <p:nvPicPr>
            <p:cNvPr id="5" name="Picture 5"/>
            <p:cNvPicPr>
              <a:picLocks noChangeAspect="1"/>
            </p:cNvPicPr>
            <p:nvPr/>
          </p:nvPicPr>
          <p:blipFill>
            <a:blip r:embed="rId4"/>
            <a:srcRect l="24299" r="24299"/>
            <a:stretch>
              <a:fillRect/>
            </a:stretch>
          </p:blipFill>
          <p:spPr>
            <a:xfrm>
              <a:off x="0" y="7135162"/>
              <a:ext cx="5409229" cy="7015687"/>
            </a:xfrm>
            <a:prstGeom prst="rect">
              <a:avLst/>
            </a:prstGeom>
          </p:spPr>
        </p:pic>
        <p:pic>
          <p:nvPicPr>
            <p:cNvPr id="6" name="Picture 6"/>
            <p:cNvPicPr>
              <a:picLocks noChangeAspect="1"/>
            </p:cNvPicPr>
            <p:nvPr/>
          </p:nvPicPr>
          <p:blipFill>
            <a:blip r:embed="rId5"/>
            <a:srcRect l="24299" r="24299"/>
            <a:stretch>
              <a:fillRect/>
            </a:stretch>
          </p:blipFill>
          <p:spPr>
            <a:xfrm>
              <a:off x="5528703" y="7135162"/>
              <a:ext cx="5409229" cy="7015687"/>
            </a:xfrm>
            <a:prstGeom prst="rect">
              <a:avLst/>
            </a:prstGeom>
          </p:spPr>
        </p:pic>
      </p:grpSp>
      <p:grpSp>
        <p:nvGrpSpPr>
          <p:cNvPr id="7" name="Group 7"/>
          <p:cNvGrpSpPr/>
          <p:nvPr/>
        </p:nvGrpSpPr>
        <p:grpSpPr>
          <a:xfrm>
            <a:off x="15033188" y="7340815"/>
            <a:ext cx="3834971" cy="3834971"/>
            <a:chOff x="0" y="0"/>
            <a:chExt cx="5113294" cy="5113294"/>
          </a:xfrm>
        </p:grpSpPr>
        <p:grpSp>
          <p:nvGrpSpPr>
            <p:cNvPr id="8" name="Group 8"/>
            <p:cNvGrpSpPr/>
            <p:nvPr/>
          </p:nvGrpSpPr>
          <p:grpSpPr>
            <a:xfrm>
              <a:off x="0" y="0"/>
              <a:ext cx="5113294" cy="51132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37556" y="470910"/>
              <a:ext cx="4632764" cy="4614008"/>
            </a:xfrm>
            <a:custGeom>
              <a:avLst/>
              <a:gdLst/>
              <a:ahLst/>
              <a:cxnLst/>
              <a:rect l="l" t="t" r="r" b="b"/>
              <a:pathLst>
                <a:path w="4632764" h="4614008">
                  <a:moveTo>
                    <a:pt x="0" y="0"/>
                  </a:moveTo>
                  <a:lnTo>
                    <a:pt x="4632765" y="0"/>
                  </a:lnTo>
                  <a:lnTo>
                    <a:pt x="4632765" y="4614008"/>
                  </a:lnTo>
                  <a:lnTo>
                    <a:pt x="0" y="4614008"/>
                  </a:lnTo>
                  <a:lnTo>
                    <a:pt x="0" y="0"/>
                  </a:lnTo>
                  <a:close/>
                </a:path>
              </a:pathLst>
            </a:custGeom>
            <a:blipFill>
              <a:blip r:embed="rId6">
                <a:extLst>
                  <a:ext uri="{96DAC541-7B7A-43D3-8B79-37D633B846F1}">
                    <asvg:svgBlip xmlns:asvg="http://schemas.microsoft.com/office/drawing/2016/SVG/main" r:embed="rId7"/>
                  </a:ext>
                </a:extLst>
              </a:blip>
              <a:stretch>
                <a:fillRect l="-58" r="-58"/>
              </a:stretch>
            </a:blipFill>
          </p:spPr>
          <p:txBody>
            <a:bodyPr/>
            <a:lstStyle/>
            <a:p>
              <a:endParaRPr lang="en-US"/>
            </a:p>
          </p:txBody>
        </p:sp>
        <p:grpSp>
          <p:nvGrpSpPr>
            <p:cNvPr id="12" name="Group 12"/>
            <p:cNvGrpSpPr/>
            <p:nvPr/>
          </p:nvGrpSpPr>
          <p:grpSpPr>
            <a:xfrm>
              <a:off x="582234" y="843324"/>
              <a:ext cx="4055518" cy="405551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4" name="TextBox 14"/>
              <p:cNvSpPr txBox="1"/>
              <p:nvPr/>
            </p:nvSpPr>
            <p:spPr>
              <a:xfrm>
                <a:off x="76200" y="-9525"/>
                <a:ext cx="660400" cy="746125"/>
              </a:xfrm>
              <a:prstGeom prst="rect">
                <a:avLst/>
              </a:prstGeom>
            </p:spPr>
            <p:txBody>
              <a:bodyPr lIns="50800" tIns="50800" rIns="50800" bIns="50800" rtlCol="0" anchor="ctr"/>
              <a:lstStyle/>
              <a:p>
                <a:pPr algn="ctr">
                  <a:lnSpc>
                    <a:spcPts val="3824"/>
                  </a:lnSpc>
                </a:pPr>
                <a:endParaRPr/>
              </a:p>
            </p:txBody>
          </p:sp>
        </p:grpSp>
        <p:sp>
          <p:nvSpPr>
            <p:cNvPr id="15" name="Freeform 15"/>
            <p:cNvSpPr/>
            <p:nvPr/>
          </p:nvSpPr>
          <p:spPr>
            <a:xfrm>
              <a:off x="2342734" y="2777914"/>
              <a:ext cx="1791307" cy="783697"/>
            </a:xfrm>
            <a:custGeom>
              <a:avLst/>
              <a:gdLst/>
              <a:ahLst/>
              <a:cxnLst/>
              <a:rect l="l" t="t" r="r" b="b"/>
              <a:pathLst>
                <a:path w="1791307" h="783697">
                  <a:moveTo>
                    <a:pt x="0" y="0"/>
                  </a:moveTo>
                  <a:lnTo>
                    <a:pt x="1791307" y="0"/>
                  </a:lnTo>
                  <a:lnTo>
                    <a:pt x="1791307" y="783696"/>
                  </a:lnTo>
                  <a:lnTo>
                    <a:pt x="0" y="7836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663448" y="1259518"/>
              <a:ext cx="3974305" cy="2040042"/>
            </a:xfrm>
            <a:custGeom>
              <a:avLst/>
              <a:gdLst/>
              <a:ahLst/>
              <a:cxnLst/>
              <a:rect l="l" t="t" r="r" b="b"/>
              <a:pathLst>
                <a:path w="3974305" h="2040042">
                  <a:moveTo>
                    <a:pt x="0" y="0"/>
                  </a:moveTo>
                  <a:lnTo>
                    <a:pt x="3974305" y="0"/>
                  </a:lnTo>
                  <a:lnTo>
                    <a:pt x="3974305" y="2040042"/>
                  </a:lnTo>
                  <a:lnTo>
                    <a:pt x="0" y="2040042"/>
                  </a:lnTo>
                  <a:lnTo>
                    <a:pt x="0" y="0"/>
                  </a:lnTo>
                  <a:close/>
                </a:path>
              </a:pathLst>
            </a:custGeom>
            <a:blipFill>
              <a:blip r:embed="rId10"/>
              <a:stretch>
                <a:fillRect/>
              </a:stretch>
            </a:blipFill>
          </p:spPr>
          <p:txBody>
            <a:bodyPr/>
            <a:lstStyle/>
            <a:p>
              <a:endParaRPr lang="en-US"/>
            </a:p>
          </p:txBody>
        </p:sp>
      </p:grpSp>
      <p:sp>
        <p:nvSpPr>
          <p:cNvPr id="17" name="TextBox 17"/>
          <p:cNvSpPr txBox="1"/>
          <p:nvPr/>
        </p:nvSpPr>
        <p:spPr>
          <a:xfrm>
            <a:off x="4717394" y="3020155"/>
            <a:ext cx="13058187" cy="5740247"/>
          </a:xfrm>
          <a:prstGeom prst="rect">
            <a:avLst/>
          </a:prstGeom>
        </p:spPr>
        <p:txBody>
          <a:bodyPr lIns="0" tIns="0" rIns="0" bIns="0" rtlCol="0" anchor="t">
            <a:spAutoFit/>
          </a:bodyPr>
          <a:lstStyle/>
          <a:p>
            <a:pPr algn="ctr">
              <a:lnSpc>
                <a:spcPts val="3858"/>
              </a:lnSpc>
            </a:pPr>
            <a:r>
              <a:rPr lang="en-US" sz="2756">
                <a:solidFill>
                  <a:srgbClr val="FF001C"/>
                </a:solidFill>
                <a:latin typeface="Arial Bold"/>
              </a:rPr>
              <a:t>Structured engagement improved access to care </a:t>
            </a:r>
          </a:p>
          <a:p>
            <a:pPr>
              <a:lnSpc>
                <a:spcPts val="3858"/>
              </a:lnSpc>
            </a:pPr>
            <a:endParaRPr lang="en-US" sz="2756">
              <a:solidFill>
                <a:srgbClr val="FF001C"/>
              </a:solidFill>
              <a:latin typeface="Arial Bold"/>
            </a:endParaRPr>
          </a:p>
          <a:p>
            <a:pPr>
              <a:lnSpc>
                <a:spcPts val="3858"/>
              </a:lnSpc>
            </a:pPr>
            <a:r>
              <a:rPr lang="en-US" sz="2756" u="sng">
                <a:solidFill>
                  <a:srgbClr val="05061E"/>
                </a:solidFill>
                <a:latin typeface="Arial Bold"/>
              </a:rPr>
              <a:t>Unprecedented transparency was achieved, resulting in…</a:t>
            </a:r>
          </a:p>
          <a:p>
            <a:pPr>
              <a:lnSpc>
                <a:spcPts val="3858"/>
              </a:lnSpc>
            </a:pPr>
            <a:endParaRPr lang="en-US" sz="2756" u="sng">
              <a:solidFill>
                <a:srgbClr val="05061E"/>
              </a:solidFill>
              <a:latin typeface="Arial Bold"/>
            </a:endParaRPr>
          </a:p>
          <a:p>
            <a:pPr marL="573435" lvl="1" indent="-286717">
              <a:lnSpc>
                <a:spcPts val="3718"/>
              </a:lnSpc>
              <a:buFont typeface="Arial"/>
              <a:buChar char="•"/>
            </a:pPr>
            <a:r>
              <a:rPr lang="en-US" sz="2656">
                <a:solidFill>
                  <a:srgbClr val="05061E"/>
                </a:solidFill>
                <a:latin typeface="Arial"/>
              </a:rPr>
              <a:t>Arizona’s health service infrastructure was able to address statewide clinical needs</a:t>
            </a:r>
          </a:p>
          <a:p>
            <a:pPr marL="573435" lvl="1" indent="-286717">
              <a:lnSpc>
                <a:spcPts val="3718"/>
              </a:lnSpc>
              <a:buFont typeface="Arial"/>
              <a:buChar char="•"/>
            </a:pPr>
            <a:r>
              <a:rPr lang="en-US" sz="2656">
                <a:solidFill>
                  <a:srgbClr val="05061E"/>
                </a:solidFill>
                <a:latin typeface="Arial"/>
              </a:rPr>
              <a:t>Combination of clinical experiences allowed for early recognition of trends</a:t>
            </a:r>
          </a:p>
          <a:p>
            <a:pPr marL="573435" lvl="1" indent="-286717">
              <a:lnSpc>
                <a:spcPts val="3718"/>
              </a:lnSpc>
              <a:buFont typeface="Arial"/>
              <a:buChar char="•"/>
            </a:pPr>
            <a:r>
              <a:rPr lang="en-US" sz="2656">
                <a:solidFill>
                  <a:srgbClr val="05061E"/>
                </a:solidFill>
                <a:latin typeface="Arial"/>
              </a:rPr>
              <a:t>Statewide standards of care such as visitation policies &amp; testing strategies were promoted</a:t>
            </a:r>
          </a:p>
          <a:p>
            <a:pPr marL="573435" lvl="1" indent="-286717">
              <a:lnSpc>
                <a:spcPts val="3718"/>
              </a:lnSpc>
              <a:buFont typeface="Arial"/>
              <a:buChar char="•"/>
            </a:pPr>
            <a:r>
              <a:rPr lang="en-US" sz="2656">
                <a:solidFill>
                  <a:srgbClr val="05061E"/>
                </a:solidFill>
                <a:latin typeface="Arial"/>
              </a:rPr>
              <a:t>Alignment of recommendations enabled a more impactful voice at county &amp; state levels</a:t>
            </a:r>
          </a:p>
          <a:p>
            <a:pPr marL="573435" lvl="1" indent="-286717">
              <a:lnSpc>
                <a:spcPts val="3718"/>
              </a:lnSpc>
              <a:buFont typeface="Arial"/>
              <a:buChar char="•"/>
            </a:pPr>
            <a:r>
              <a:rPr lang="en-US" sz="2656">
                <a:solidFill>
                  <a:srgbClr val="05061E"/>
                </a:solidFill>
                <a:latin typeface="Arial"/>
              </a:rPr>
              <a:t>Workforce health &amp; burnout was monitored, and key drivers identified</a:t>
            </a:r>
          </a:p>
          <a:p>
            <a:pPr algn="l">
              <a:lnSpc>
                <a:spcPts val="3858"/>
              </a:lnSpc>
            </a:pPr>
            <a:r>
              <a:rPr lang="en-US" sz="2756">
                <a:solidFill>
                  <a:srgbClr val="05061E"/>
                </a:solidFill>
                <a:latin typeface="Arial"/>
              </a:rPr>
              <a:t> </a:t>
            </a:r>
          </a:p>
        </p:txBody>
      </p:sp>
      <p:sp>
        <p:nvSpPr>
          <p:cNvPr id="18" name="Freeform 18"/>
          <p:cNvSpPr/>
          <p:nvPr/>
        </p:nvSpPr>
        <p:spPr>
          <a:xfrm>
            <a:off x="16352118" y="3013228"/>
            <a:ext cx="1578111" cy="1443971"/>
          </a:xfrm>
          <a:custGeom>
            <a:avLst/>
            <a:gdLst/>
            <a:ahLst/>
            <a:cxnLst/>
            <a:rect l="l" t="t" r="r" b="b"/>
            <a:pathLst>
              <a:path w="1578111" h="1443971">
                <a:moveTo>
                  <a:pt x="0" y="0"/>
                </a:moveTo>
                <a:lnTo>
                  <a:pt x="1578111" y="0"/>
                </a:lnTo>
                <a:lnTo>
                  <a:pt x="1578111" y="1443971"/>
                </a:lnTo>
                <a:lnTo>
                  <a:pt x="0" y="14439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TextBox 19"/>
          <p:cNvSpPr txBox="1"/>
          <p:nvPr/>
        </p:nvSpPr>
        <p:spPr>
          <a:xfrm>
            <a:off x="4562153" y="752739"/>
            <a:ext cx="13213428" cy="1620418"/>
          </a:xfrm>
          <a:prstGeom prst="rect">
            <a:avLst/>
          </a:prstGeom>
        </p:spPr>
        <p:txBody>
          <a:bodyPr lIns="0" tIns="0" rIns="0" bIns="0" rtlCol="0" anchor="t">
            <a:spAutoFit/>
          </a:bodyPr>
          <a:lstStyle/>
          <a:p>
            <a:pPr algn="ctr">
              <a:lnSpc>
                <a:spcPts val="4264"/>
              </a:lnSpc>
            </a:pPr>
            <a:r>
              <a:rPr lang="en-US" sz="4061">
                <a:solidFill>
                  <a:srgbClr val="05061E"/>
                </a:solidFill>
                <a:latin typeface="Garet ExtraBold"/>
              </a:rPr>
              <a:t>AUTHENTICITY, CLARITY, AND TRUST (ACT) IN BUILDING PARTNERSHIPS DURING THE COVID-19 PANDEMIC</a:t>
            </a:r>
          </a:p>
        </p:txBody>
      </p:sp>
    </p:spTree>
    <p:extLst>
      <p:ext uri="{BB962C8B-B14F-4D97-AF65-F5344CB8AC3E}">
        <p14:creationId xmlns:p14="http://schemas.microsoft.com/office/powerpoint/2010/main" val="988221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66247" y="-163068"/>
            <a:ext cx="8203449" cy="10613137"/>
            <a:chOff x="0" y="0"/>
            <a:chExt cx="10937932" cy="14150849"/>
          </a:xfrm>
        </p:grpSpPr>
        <p:pic>
          <p:nvPicPr>
            <p:cNvPr id="3" name="Picture 3"/>
            <p:cNvPicPr>
              <a:picLocks noChangeAspect="1"/>
            </p:cNvPicPr>
            <p:nvPr/>
          </p:nvPicPr>
          <p:blipFill>
            <a:blip r:embed="rId2"/>
            <a:srcRect l="24299" r="24299"/>
            <a:stretch>
              <a:fillRect/>
            </a:stretch>
          </p:blipFill>
          <p:spPr>
            <a:xfrm>
              <a:off x="0" y="0"/>
              <a:ext cx="5409229" cy="7015687"/>
            </a:xfrm>
            <a:prstGeom prst="rect">
              <a:avLst/>
            </a:prstGeom>
          </p:spPr>
        </p:pic>
        <p:pic>
          <p:nvPicPr>
            <p:cNvPr id="4" name="Picture 4"/>
            <p:cNvPicPr>
              <a:picLocks noChangeAspect="1"/>
            </p:cNvPicPr>
            <p:nvPr/>
          </p:nvPicPr>
          <p:blipFill>
            <a:blip r:embed="rId3"/>
            <a:srcRect l="24299" r="24299"/>
            <a:stretch>
              <a:fillRect/>
            </a:stretch>
          </p:blipFill>
          <p:spPr>
            <a:xfrm>
              <a:off x="5528703" y="0"/>
              <a:ext cx="5409229" cy="7015687"/>
            </a:xfrm>
            <a:prstGeom prst="rect">
              <a:avLst/>
            </a:prstGeom>
          </p:spPr>
        </p:pic>
        <p:pic>
          <p:nvPicPr>
            <p:cNvPr id="5" name="Picture 5"/>
            <p:cNvPicPr>
              <a:picLocks noChangeAspect="1"/>
            </p:cNvPicPr>
            <p:nvPr/>
          </p:nvPicPr>
          <p:blipFill>
            <a:blip r:embed="rId4"/>
            <a:srcRect l="24299" r="24299"/>
            <a:stretch>
              <a:fillRect/>
            </a:stretch>
          </p:blipFill>
          <p:spPr>
            <a:xfrm>
              <a:off x="0" y="7135162"/>
              <a:ext cx="5409229" cy="7015687"/>
            </a:xfrm>
            <a:prstGeom prst="rect">
              <a:avLst/>
            </a:prstGeom>
          </p:spPr>
        </p:pic>
        <p:pic>
          <p:nvPicPr>
            <p:cNvPr id="6" name="Picture 6"/>
            <p:cNvPicPr>
              <a:picLocks noChangeAspect="1"/>
            </p:cNvPicPr>
            <p:nvPr/>
          </p:nvPicPr>
          <p:blipFill>
            <a:blip r:embed="rId5"/>
            <a:srcRect l="24299" r="24299"/>
            <a:stretch>
              <a:fillRect/>
            </a:stretch>
          </p:blipFill>
          <p:spPr>
            <a:xfrm>
              <a:off x="5528703" y="7135162"/>
              <a:ext cx="5409229" cy="7015687"/>
            </a:xfrm>
            <a:prstGeom prst="rect">
              <a:avLst/>
            </a:prstGeom>
          </p:spPr>
        </p:pic>
      </p:grpSp>
      <p:grpSp>
        <p:nvGrpSpPr>
          <p:cNvPr id="7" name="Group 7"/>
          <p:cNvGrpSpPr/>
          <p:nvPr/>
        </p:nvGrpSpPr>
        <p:grpSpPr>
          <a:xfrm>
            <a:off x="15033188" y="7340815"/>
            <a:ext cx="3834971" cy="3834971"/>
            <a:chOff x="0" y="0"/>
            <a:chExt cx="5113294" cy="5113294"/>
          </a:xfrm>
        </p:grpSpPr>
        <p:grpSp>
          <p:nvGrpSpPr>
            <p:cNvPr id="8" name="Group 8"/>
            <p:cNvGrpSpPr/>
            <p:nvPr/>
          </p:nvGrpSpPr>
          <p:grpSpPr>
            <a:xfrm>
              <a:off x="0" y="0"/>
              <a:ext cx="5113294" cy="511329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37556" y="470910"/>
              <a:ext cx="4632764" cy="4614008"/>
            </a:xfrm>
            <a:custGeom>
              <a:avLst/>
              <a:gdLst/>
              <a:ahLst/>
              <a:cxnLst/>
              <a:rect l="l" t="t" r="r" b="b"/>
              <a:pathLst>
                <a:path w="4632764" h="4614008">
                  <a:moveTo>
                    <a:pt x="0" y="0"/>
                  </a:moveTo>
                  <a:lnTo>
                    <a:pt x="4632765" y="0"/>
                  </a:lnTo>
                  <a:lnTo>
                    <a:pt x="4632765" y="4614008"/>
                  </a:lnTo>
                  <a:lnTo>
                    <a:pt x="0" y="4614008"/>
                  </a:lnTo>
                  <a:lnTo>
                    <a:pt x="0" y="0"/>
                  </a:lnTo>
                  <a:close/>
                </a:path>
              </a:pathLst>
            </a:custGeom>
            <a:blipFill>
              <a:blip r:embed="rId6">
                <a:extLst>
                  <a:ext uri="{96DAC541-7B7A-43D3-8B79-37D633B846F1}">
                    <asvg:svgBlip xmlns:asvg="http://schemas.microsoft.com/office/drawing/2016/SVG/main" r:embed="rId7"/>
                  </a:ext>
                </a:extLst>
              </a:blip>
              <a:stretch>
                <a:fillRect l="-58" r="-58"/>
              </a:stretch>
            </a:blipFill>
          </p:spPr>
          <p:txBody>
            <a:bodyPr/>
            <a:lstStyle/>
            <a:p>
              <a:endParaRPr lang="en-US"/>
            </a:p>
          </p:txBody>
        </p:sp>
        <p:grpSp>
          <p:nvGrpSpPr>
            <p:cNvPr id="12" name="Group 12"/>
            <p:cNvGrpSpPr/>
            <p:nvPr/>
          </p:nvGrpSpPr>
          <p:grpSpPr>
            <a:xfrm>
              <a:off x="582234" y="843324"/>
              <a:ext cx="4055518" cy="405551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4" name="TextBox 14"/>
              <p:cNvSpPr txBox="1"/>
              <p:nvPr/>
            </p:nvSpPr>
            <p:spPr>
              <a:xfrm>
                <a:off x="76200" y="-9525"/>
                <a:ext cx="660400" cy="746125"/>
              </a:xfrm>
              <a:prstGeom prst="rect">
                <a:avLst/>
              </a:prstGeom>
            </p:spPr>
            <p:txBody>
              <a:bodyPr lIns="50800" tIns="50800" rIns="50800" bIns="50800" rtlCol="0" anchor="ctr"/>
              <a:lstStyle/>
              <a:p>
                <a:pPr algn="ctr">
                  <a:lnSpc>
                    <a:spcPts val="3824"/>
                  </a:lnSpc>
                </a:pPr>
                <a:endParaRPr/>
              </a:p>
            </p:txBody>
          </p:sp>
        </p:grpSp>
        <p:sp>
          <p:nvSpPr>
            <p:cNvPr id="15" name="Freeform 15"/>
            <p:cNvSpPr/>
            <p:nvPr/>
          </p:nvSpPr>
          <p:spPr>
            <a:xfrm>
              <a:off x="2342734" y="2777914"/>
              <a:ext cx="1791307" cy="783697"/>
            </a:xfrm>
            <a:custGeom>
              <a:avLst/>
              <a:gdLst/>
              <a:ahLst/>
              <a:cxnLst/>
              <a:rect l="l" t="t" r="r" b="b"/>
              <a:pathLst>
                <a:path w="1791307" h="783697">
                  <a:moveTo>
                    <a:pt x="0" y="0"/>
                  </a:moveTo>
                  <a:lnTo>
                    <a:pt x="1791307" y="0"/>
                  </a:lnTo>
                  <a:lnTo>
                    <a:pt x="1791307" y="783696"/>
                  </a:lnTo>
                  <a:lnTo>
                    <a:pt x="0" y="7836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663448" y="1259518"/>
              <a:ext cx="3974305" cy="2040042"/>
            </a:xfrm>
            <a:custGeom>
              <a:avLst/>
              <a:gdLst/>
              <a:ahLst/>
              <a:cxnLst/>
              <a:rect l="l" t="t" r="r" b="b"/>
              <a:pathLst>
                <a:path w="3974305" h="2040042">
                  <a:moveTo>
                    <a:pt x="0" y="0"/>
                  </a:moveTo>
                  <a:lnTo>
                    <a:pt x="3974305" y="0"/>
                  </a:lnTo>
                  <a:lnTo>
                    <a:pt x="3974305" y="2040042"/>
                  </a:lnTo>
                  <a:lnTo>
                    <a:pt x="0" y="2040042"/>
                  </a:lnTo>
                  <a:lnTo>
                    <a:pt x="0" y="0"/>
                  </a:lnTo>
                  <a:close/>
                </a:path>
              </a:pathLst>
            </a:custGeom>
            <a:blipFill>
              <a:blip r:embed="rId10"/>
              <a:stretch>
                <a:fillRect/>
              </a:stretch>
            </a:blipFill>
          </p:spPr>
          <p:txBody>
            <a:bodyPr/>
            <a:lstStyle/>
            <a:p>
              <a:endParaRPr lang="en-US"/>
            </a:p>
          </p:txBody>
        </p:sp>
      </p:grpSp>
      <p:sp>
        <p:nvSpPr>
          <p:cNvPr id="17" name="TextBox 17"/>
          <p:cNvSpPr txBox="1"/>
          <p:nvPr/>
        </p:nvSpPr>
        <p:spPr>
          <a:xfrm>
            <a:off x="6768850" y="3569703"/>
            <a:ext cx="11118550" cy="4237837"/>
          </a:xfrm>
          <a:prstGeom prst="rect">
            <a:avLst/>
          </a:prstGeom>
        </p:spPr>
        <p:txBody>
          <a:bodyPr lIns="0" tIns="0" rIns="0" bIns="0" rtlCol="0" anchor="t">
            <a:spAutoFit/>
          </a:bodyPr>
          <a:lstStyle/>
          <a:p>
            <a:pPr>
              <a:lnSpc>
                <a:spcPts val="3718"/>
              </a:lnSpc>
            </a:pPr>
            <a:r>
              <a:rPr lang="en-US" sz="2656">
                <a:solidFill>
                  <a:srgbClr val="05061E"/>
                </a:solidFill>
                <a:latin typeface="Arial"/>
              </a:rPr>
              <a:t>This culminated in the </a:t>
            </a:r>
            <a:r>
              <a:rPr lang="en-US" sz="2656">
                <a:solidFill>
                  <a:srgbClr val="05061E"/>
                </a:solidFill>
                <a:latin typeface="Arial Bold"/>
              </a:rPr>
              <a:t>creation</a:t>
            </a:r>
            <a:r>
              <a:rPr lang="en-US" sz="2656">
                <a:solidFill>
                  <a:srgbClr val="05061E"/>
                </a:solidFill>
                <a:latin typeface="Arial"/>
              </a:rPr>
              <a:t> of the Wellbeing Collaborative in 2021, which aimed to bring together thought leaders and innovative ideas.</a:t>
            </a:r>
          </a:p>
          <a:p>
            <a:pPr>
              <a:lnSpc>
                <a:spcPts val="3718"/>
              </a:lnSpc>
            </a:pPr>
            <a:endParaRPr lang="en-US" sz="2656">
              <a:solidFill>
                <a:srgbClr val="05061E"/>
              </a:solidFill>
              <a:latin typeface="Arial"/>
            </a:endParaRPr>
          </a:p>
          <a:p>
            <a:pPr>
              <a:lnSpc>
                <a:spcPts val="3718"/>
              </a:lnSpc>
            </a:pPr>
            <a:endParaRPr lang="en-US" sz="2656">
              <a:solidFill>
                <a:srgbClr val="05061E"/>
              </a:solidFill>
              <a:latin typeface="Arial"/>
            </a:endParaRPr>
          </a:p>
          <a:p>
            <a:pPr>
              <a:lnSpc>
                <a:spcPts val="3718"/>
              </a:lnSpc>
            </a:pPr>
            <a:endParaRPr lang="en-US" sz="2656">
              <a:solidFill>
                <a:srgbClr val="05061E"/>
              </a:solidFill>
              <a:latin typeface="Arial"/>
            </a:endParaRPr>
          </a:p>
          <a:p>
            <a:pPr algn="l">
              <a:lnSpc>
                <a:spcPts val="3718"/>
              </a:lnSpc>
            </a:pPr>
            <a:r>
              <a:rPr lang="en-US" sz="2656">
                <a:solidFill>
                  <a:srgbClr val="05061E"/>
                </a:solidFill>
                <a:latin typeface="Arial"/>
              </a:rPr>
              <a:t>This momentum led to the </a:t>
            </a:r>
            <a:r>
              <a:rPr lang="en-US" sz="2656">
                <a:solidFill>
                  <a:srgbClr val="05061E"/>
                </a:solidFill>
                <a:latin typeface="Arial Bold"/>
              </a:rPr>
              <a:t>formal establishment</a:t>
            </a:r>
            <a:r>
              <a:rPr lang="en-US" sz="2656">
                <a:solidFill>
                  <a:srgbClr val="05061E"/>
                </a:solidFill>
                <a:latin typeface="Arial"/>
              </a:rPr>
              <a:t> of the Wellbeing Collaborative of Arizona Health Professionals, further solidifying the commitment to combat provider burnout and enhance the overall wellbeing of health professionals in the region.</a:t>
            </a:r>
          </a:p>
        </p:txBody>
      </p:sp>
      <p:sp>
        <p:nvSpPr>
          <p:cNvPr id="18" name="Freeform 18"/>
          <p:cNvSpPr/>
          <p:nvPr/>
        </p:nvSpPr>
        <p:spPr>
          <a:xfrm>
            <a:off x="4472239" y="3293209"/>
            <a:ext cx="1833169" cy="1833169"/>
          </a:xfrm>
          <a:custGeom>
            <a:avLst/>
            <a:gdLst/>
            <a:ahLst/>
            <a:cxnLst/>
            <a:rect l="l" t="t" r="r" b="b"/>
            <a:pathLst>
              <a:path w="1833169" h="1833169">
                <a:moveTo>
                  <a:pt x="0" y="0"/>
                </a:moveTo>
                <a:lnTo>
                  <a:pt x="1833169" y="0"/>
                </a:lnTo>
                <a:lnTo>
                  <a:pt x="1833169" y="1833169"/>
                </a:lnTo>
                <a:lnTo>
                  <a:pt x="0" y="18331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19"/>
          <p:cNvSpPr/>
          <p:nvPr/>
        </p:nvSpPr>
        <p:spPr>
          <a:xfrm>
            <a:off x="4472239" y="6114286"/>
            <a:ext cx="1693254" cy="1693254"/>
          </a:xfrm>
          <a:custGeom>
            <a:avLst/>
            <a:gdLst/>
            <a:ahLst/>
            <a:cxnLst/>
            <a:rect l="l" t="t" r="r" b="b"/>
            <a:pathLst>
              <a:path w="1693254" h="1693254">
                <a:moveTo>
                  <a:pt x="0" y="0"/>
                </a:moveTo>
                <a:lnTo>
                  <a:pt x="1693254" y="0"/>
                </a:lnTo>
                <a:lnTo>
                  <a:pt x="1693254" y="1693254"/>
                </a:lnTo>
                <a:lnTo>
                  <a:pt x="0" y="16932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TextBox 20"/>
          <p:cNvSpPr txBox="1"/>
          <p:nvPr/>
        </p:nvSpPr>
        <p:spPr>
          <a:xfrm>
            <a:off x="4562153" y="752739"/>
            <a:ext cx="13213428" cy="1208937"/>
          </a:xfrm>
          <a:prstGeom prst="rect">
            <a:avLst/>
          </a:prstGeom>
        </p:spPr>
        <p:txBody>
          <a:bodyPr lIns="0" tIns="0" rIns="0" bIns="0" rtlCol="0" anchor="t">
            <a:spAutoFit/>
          </a:bodyPr>
          <a:lstStyle/>
          <a:p>
            <a:pPr algn="ctr">
              <a:lnSpc>
                <a:spcPts val="4684"/>
              </a:lnSpc>
            </a:pPr>
            <a:r>
              <a:rPr lang="en-US" sz="4461">
                <a:solidFill>
                  <a:srgbClr val="05061E"/>
                </a:solidFill>
                <a:latin typeface="Garet ExtraBold"/>
              </a:rPr>
              <a:t>THE ARIZONA HEALTH &amp; HEALTHCARE WORKFORCE</a:t>
            </a:r>
          </a:p>
        </p:txBody>
      </p:sp>
    </p:spTree>
    <p:extLst>
      <p:ext uri="{BB962C8B-B14F-4D97-AF65-F5344CB8AC3E}">
        <p14:creationId xmlns:p14="http://schemas.microsoft.com/office/powerpoint/2010/main" val="1474013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3348793" cy="1718962"/>
          </a:xfrm>
          <a:custGeom>
            <a:avLst/>
            <a:gdLst/>
            <a:ahLst/>
            <a:cxnLst/>
            <a:rect l="l" t="t" r="r" b="b"/>
            <a:pathLst>
              <a:path w="3348793" h="1718962">
                <a:moveTo>
                  <a:pt x="0" y="0"/>
                </a:moveTo>
                <a:lnTo>
                  <a:pt x="3348793" y="0"/>
                </a:lnTo>
                <a:lnTo>
                  <a:pt x="3348793" y="1718962"/>
                </a:lnTo>
                <a:lnTo>
                  <a:pt x="0" y="171896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92427" y="3233813"/>
            <a:ext cx="7928972" cy="6350364"/>
            <a:chOff x="0" y="0"/>
            <a:chExt cx="10571963" cy="8467152"/>
          </a:xfrm>
        </p:grpSpPr>
        <p:grpSp>
          <p:nvGrpSpPr>
            <p:cNvPr id="4" name="Group 4"/>
            <p:cNvGrpSpPr/>
            <p:nvPr/>
          </p:nvGrpSpPr>
          <p:grpSpPr>
            <a:xfrm>
              <a:off x="0" y="0"/>
              <a:ext cx="10571963" cy="8467152"/>
              <a:chOff x="0" y="0"/>
              <a:chExt cx="3060977" cy="2451556"/>
            </a:xfrm>
          </p:grpSpPr>
          <p:sp>
            <p:nvSpPr>
              <p:cNvPr id="5" name="Freeform 5"/>
              <p:cNvSpPr/>
              <p:nvPr/>
            </p:nvSpPr>
            <p:spPr>
              <a:xfrm>
                <a:off x="0" y="0"/>
                <a:ext cx="3060978" cy="2451556"/>
              </a:xfrm>
              <a:custGeom>
                <a:avLst/>
                <a:gdLst/>
                <a:ahLst/>
                <a:cxnLst/>
                <a:rect l="l" t="t" r="r" b="b"/>
                <a:pathLst>
                  <a:path w="3060978" h="2451556">
                    <a:moveTo>
                      <a:pt x="33973" y="0"/>
                    </a:moveTo>
                    <a:lnTo>
                      <a:pt x="3027005" y="0"/>
                    </a:lnTo>
                    <a:cubicBezTo>
                      <a:pt x="3036015" y="0"/>
                      <a:pt x="3044656" y="3579"/>
                      <a:pt x="3051027" y="9950"/>
                    </a:cubicBezTo>
                    <a:cubicBezTo>
                      <a:pt x="3057398" y="16322"/>
                      <a:pt x="3060978" y="24963"/>
                      <a:pt x="3060978" y="33973"/>
                    </a:cubicBezTo>
                    <a:lnTo>
                      <a:pt x="3060978" y="2417583"/>
                    </a:lnTo>
                    <a:cubicBezTo>
                      <a:pt x="3060978" y="2436346"/>
                      <a:pt x="3045767" y="2451556"/>
                      <a:pt x="3027005" y="2451556"/>
                    </a:cubicBezTo>
                    <a:lnTo>
                      <a:pt x="33973" y="2451556"/>
                    </a:lnTo>
                    <a:cubicBezTo>
                      <a:pt x="15210" y="2451556"/>
                      <a:pt x="0" y="2436346"/>
                      <a:pt x="0" y="2417583"/>
                    </a:cubicBezTo>
                    <a:lnTo>
                      <a:pt x="0" y="33973"/>
                    </a:lnTo>
                    <a:cubicBezTo>
                      <a:pt x="0" y="15210"/>
                      <a:pt x="15210" y="0"/>
                      <a:pt x="33973" y="0"/>
                    </a:cubicBezTo>
                    <a:close/>
                  </a:path>
                </a:pathLst>
              </a:custGeom>
              <a:solidFill>
                <a:srgbClr val="37C9EF">
                  <a:alpha val="2274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3060977" cy="2499181"/>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370658" y="253297"/>
              <a:ext cx="10034078" cy="7993749"/>
            </a:xfrm>
            <a:prstGeom prst="rect">
              <a:avLst/>
            </a:prstGeom>
          </p:spPr>
          <p:txBody>
            <a:bodyPr lIns="0" tIns="0" rIns="0" bIns="0" rtlCol="0" anchor="t">
              <a:spAutoFit/>
            </a:bodyPr>
            <a:lstStyle/>
            <a:p>
              <a:pPr marL="349836" marR="0" lvl="1" indent="-174918" algn="l" defTabSz="914400" rtl="0" eaLnBrk="1" fontAlgn="auto" latinLnBrk="0" hangingPunct="1">
                <a:lnSpc>
                  <a:spcPts val="2268"/>
                </a:lnSpc>
                <a:spcBef>
                  <a:spcPts val="0"/>
                </a:spcBef>
                <a:spcAft>
                  <a:spcPts val="0"/>
                </a:spcAft>
                <a:buClrTx/>
                <a:buSzTx/>
                <a:buFont typeface="Arial"/>
                <a:buChar char="•"/>
                <a:tabLst/>
                <a:defRPr/>
              </a:pPr>
              <a:r>
                <a:rPr kumimoji="0" lang="en-US" sz="1620" b="0" i="0" u="none" strike="noStrike" kern="1200" cap="none" spc="0" normalizeH="0" baseline="0" noProof="0">
                  <a:ln>
                    <a:noFill/>
                  </a:ln>
                  <a:solidFill>
                    <a:srgbClr val="000000"/>
                  </a:solidFill>
                  <a:effectLst/>
                  <a:uLnTx/>
                  <a:uFillTx/>
                  <a:latin typeface="Arialle Bold"/>
                  <a:ea typeface="+mn-ea"/>
                  <a:cs typeface="+mn-cs"/>
                </a:rPr>
                <a:t>Carisa Bamford</a:t>
              </a:r>
              <a:r>
                <a:rPr kumimoji="0" lang="en-US" sz="1620" b="0" i="0" u="none" strike="noStrike" kern="1200" cap="none" spc="0" normalizeH="0" baseline="0" noProof="0">
                  <a:ln>
                    <a:noFill/>
                  </a:ln>
                  <a:solidFill>
                    <a:srgbClr val="000000"/>
                  </a:solidFill>
                  <a:effectLst/>
                  <a:uLnTx/>
                  <a:uFillTx/>
                  <a:latin typeface="Arialle"/>
                  <a:ea typeface="+mn-ea"/>
                  <a:cs typeface="+mn-cs"/>
                </a:rPr>
                <a:t>, </a:t>
              </a:r>
              <a:r>
                <a:rPr kumimoji="0" lang="en-US" sz="1620" b="0" i="0" u="none" strike="noStrike" kern="1200" cap="none" spc="0" normalizeH="0" baseline="0" noProof="0">
                  <a:ln>
                    <a:noFill/>
                  </a:ln>
                  <a:solidFill>
                    <a:srgbClr val="000000"/>
                  </a:solidFill>
                  <a:effectLst/>
                  <a:uLnTx/>
                  <a:uFillTx/>
                  <a:latin typeface="Arialle Italics"/>
                  <a:ea typeface="+mn-ea"/>
                  <a:cs typeface="+mn-cs"/>
                </a:rPr>
                <a:t>Clinician Experience &amp; Development Sr. Dir</a:t>
              </a:r>
              <a:r>
                <a:rPr kumimoji="0" lang="en-US" sz="1620" b="0" i="0" u="none" strike="noStrike" kern="1200" cap="none" spc="0" normalizeH="0" baseline="0" noProof="0">
                  <a:ln>
                    <a:noFill/>
                  </a:ln>
                  <a:solidFill>
                    <a:srgbClr val="000000"/>
                  </a:solidFill>
                  <a:effectLst/>
                  <a:uLnTx/>
                  <a:uFillTx/>
                  <a:latin typeface="Arialle"/>
                  <a:ea typeface="+mn-ea"/>
                  <a:cs typeface="+mn-cs"/>
                </a:rPr>
                <a:t>., Banner Health</a:t>
              </a:r>
            </a:p>
            <a:p>
              <a:pPr marL="349836" marR="0" lvl="1" indent="-174918" algn="l" defTabSz="914400" rtl="0" eaLnBrk="1" fontAlgn="auto" latinLnBrk="0" hangingPunct="1">
                <a:lnSpc>
                  <a:spcPts val="2268"/>
                </a:lnSpc>
                <a:spcBef>
                  <a:spcPts val="0"/>
                </a:spcBef>
                <a:spcAft>
                  <a:spcPts val="0"/>
                </a:spcAft>
                <a:buClrTx/>
                <a:buSzTx/>
                <a:buFont typeface="Arial"/>
                <a:buChar char="•"/>
                <a:tabLst/>
                <a:defRPr/>
              </a:pPr>
              <a:r>
                <a:rPr kumimoji="0" lang="en-US" sz="1620" b="0" i="0" u="none" strike="noStrike" kern="1200" cap="none" spc="0" normalizeH="0" baseline="0" noProof="0">
                  <a:ln>
                    <a:noFill/>
                  </a:ln>
                  <a:solidFill>
                    <a:srgbClr val="000000"/>
                  </a:solidFill>
                  <a:effectLst/>
                  <a:uLnTx/>
                  <a:uFillTx/>
                  <a:latin typeface="Arialle Bold"/>
                  <a:ea typeface="+mn-ea"/>
                  <a:cs typeface="+mn-cs"/>
                </a:rPr>
                <a:t>Charlton Wilson</a:t>
              </a:r>
              <a:r>
                <a:rPr kumimoji="0" lang="en-US" sz="1620" b="0" i="0" u="none" strike="noStrike" kern="1200" cap="none" spc="0" normalizeH="0" baseline="0" noProof="0">
                  <a:ln>
                    <a:noFill/>
                  </a:ln>
                  <a:solidFill>
                    <a:srgbClr val="000000"/>
                  </a:solidFill>
                  <a:effectLst/>
                  <a:uLnTx/>
                  <a:uFillTx/>
                  <a:latin typeface="Arialle"/>
                  <a:ea typeface="+mn-ea"/>
                  <a:cs typeface="+mn-cs"/>
                </a:rPr>
                <a:t>, </a:t>
              </a:r>
              <a:r>
                <a:rPr kumimoji="0" lang="en-US" sz="1620" b="0" i="0" u="none" strike="noStrike" kern="1200" cap="none" spc="0" normalizeH="0" baseline="0" noProof="0">
                  <a:ln>
                    <a:noFill/>
                  </a:ln>
                  <a:solidFill>
                    <a:srgbClr val="000000"/>
                  </a:solidFill>
                  <a:effectLst/>
                  <a:uLnTx/>
                  <a:uFillTx/>
                  <a:latin typeface="Arialle Italics"/>
                  <a:ea typeface="+mn-ea"/>
                  <a:cs typeface="+mn-cs"/>
                </a:rPr>
                <a:t>Consultant, Transformational Fellow, </a:t>
              </a:r>
              <a:r>
                <a:rPr kumimoji="0" lang="en-US" sz="1620" b="0" i="0" u="none" strike="noStrike" kern="1200" cap="none" spc="0" normalizeH="0" baseline="0" noProof="0">
                  <a:ln>
                    <a:noFill/>
                  </a:ln>
                  <a:solidFill>
                    <a:srgbClr val="000000"/>
                  </a:solidFill>
                  <a:effectLst/>
                  <a:uLnTx/>
                  <a:uFillTx/>
                  <a:latin typeface="Arialle"/>
                  <a:ea typeface="+mn-ea"/>
                  <a:cs typeface="+mn-cs"/>
                </a:rPr>
                <a:t>NARBHA Institute</a:t>
              </a:r>
            </a:p>
            <a:p>
              <a:pPr marL="349836" marR="0" lvl="1" indent="-174918" algn="l" defTabSz="914400" rtl="0" eaLnBrk="1" fontAlgn="auto" latinLnBrk="0" hangingPunct="1">
                <a:lnSpc>
                  <a:spcPts val="2268"/>
                </a:lnSpc>
                <a:spcBef>
                  <a:spcPts val="0"/>
                </a:spcBef>
                <a:spcAft>
                  <a:spcPts val="0"/>
                </a:spcAft>
                <a:buClrTx/>
                <a:buSzTx/>
                <a:buFont typeface="Arial"/>
                <a:buChar char="•"/>
                <a:tabLst/>
                <a:defRPr/>
              </a:pPr>
              <a:r>
                <a:rPr kumimoji="0" lang="en-US" sz="1620" b="0" i="0" u="none" strike="noStrike" kern="1200" cap="none" spc="0" normalizeH="0" baseline="0" noProof="0">
                  <a:ln>
                    <a:noFill/>
                  </a:ln>
                  <a:solidFill>
                    <a:srgbClr val="000000"/>
                  </a:solidFill>
                  <a:effectLst/>
                  <a:uLnTx/>
                  <a:uFillTx/>
                  <a:latin typeface="Arialle Bold"/>
                  <a:ea typeface="+mn-ea"/>
                  <a:cs typeface="+mn-cs"/>
                </a:rPr>
                <a:t>Cindy Martin</a:t>
              </a:r>
              <a:r>
                <a:rPr kumimoji="0" lang="en-US" sz="1620" b="0" i="0" u="none" strike="noStrike" kern="1200" cap="none" spc="0" normalizeH="0" baseline="0" noProof="0">
                  <a:ln>
                    <a:noFill/>
                  </a:ln>
                  <a:solidFill>
                    <a:srgbClr val="000000"/>
                  </a:solidFill>
                  <a:effectLst/>
                  <a:uLnTx/>
                  <a:uFillTx/>
                  <a:latin typeface="Arialle"/>
                  <a:ea typeface="+mn-ea"/>
                  <a:cs typeface="+mn-cs"/>
                </a:rPr>
                <a:t>, </a:t>
              </a:r>
              <a:r>
                <a:rPr kumimoji="0" lang="en-US" sz="1620" b="0" i="0" u="none" strike="noStrike" kern="1200" cap="none" spc="0" normalizeH="0" baseline="0" noProof="0">
                  <a:ln>
                    <a:noFill/>
                  </a:ln>
                  <a:solidFill>
                    <a:srgbClr val="000000"/>
                  </a:solidFill>
                  <a:effectLst/>
                  <a:uLnTx/>
                  <a:uFillTx/>
                  <a:latin typeface="Arialle Italics"/>
                  <a:ea typeface="+mn-ea"/>
                  <a:cs typeface="+mn-cs"/>
                </a:rPr>
                <a:t>Transformation Fellow</a:t>
              </a:r>
              <a:r>
                <a:rPr kumimoji="0" lang="en-US" sz="1620" b="0" i="0" u="none" strike="noStrike" kern="1200" cap="none" spc="0" normalizeH="0" baseline="0" noProof="0">
                  <a:ln>
                    <a:noFill/>
                  </a:ln>
                  <a:solidFill>
                    <a:srgbClr val="000000"/>
                  </a:solidFill>
                  <a:effectLst/>
                  <a:uLnTx/>
                  <a:uFillTx/>
                  <a:latin typeface="Arialle"/>
                  <a:ea typeface="+mn-ea"/>
                  <a:cs typeface="+mn-cs"/>
                </a:rPr>
                <a:t>, NARBHA</a:t>
              </a:r>
            </a:p>
            <a:p>
              <a:pPr marL="349836" marR="0" lvl="1" indent="-174918" algn="l" defTabSz="914400" rtl="0" eaLnBrk="1" fontAlgn="auto" latinLnBrk="0" hangingPunct="1">
                <a:lnSpc>
                  <a:spcPts val="2268"/>
                </a:lnSpc>
                <a:spcBef>
                  <a:spcPts val="0"/>
                </a:spcBef>
                <a:spcAft>
                  <a:spcPts val="0"/>
                </a:spcAft>
                <a:buClrTx/>
                <a:buSzTx/>
                <a:buFont typeface="Arial"/>
                <a:buChar char="•"/>
                <a:tabLst/>
                <a:defRPr/>
              </a:pPr>
              <a:r>
                <a:rPr kumimoji="0" lang="en-US" sz="1620" b="0" i="0" u="none" strike="noStrike" kern="1200" cap="none" spc="0" normalizeH="0" baseline="0" noProof="0">
                  <a:ln>
                    <a:noFill/>
                  </a:ln>
                  <a:solidFill>
                    <a:srgbClr val="000000"/>
                  </a:solidFill>
                  <a:effectLst/>
                  <a:uLnTx/>
                  <a:uFillTx/>
                  <a:latin typeface="Arialle Bold"/>
                  <a:ea typeface="+mn-ea"/>
                  <a:cs typeface="+mn-cs"/>
                </a:rPr>
                <a:t>Cynthia M. Stonnington</a:t>
              </a:r>
              <a:r>
                <a:rPr kumimoji="0" lang="en-US" sz="1620" b="0" i="0" u="none" strike="noStrike" kern="1200" cap="none" spc="0" normalizeH="0" baseline="0" noProof="0">
                  <a:ln>
                    <a:noFill/>
                  </a:ln>
                  <a:solidFill>
                    <a:srgbClr val="000000"/>
                  </a:solidFill>
                  <a:effectLst/>
                  <a:uLnTx/>
                  <a:uFillTx/>
                  <a:latin typeface="Arialle"/>
                  <a:ea typeface="+mn-ea"/>
                  <a:cs typeface="+mn-cs"/>
                </a:rPr>
                <a:t>, </a:t>
              </a:r>
              <a:r>
                <a:rPr kumimoji="0" lang="en-US" sz="1620" b="0" i="0" u="none" strike="noStrike" kern="1200" cap="none" spc="0" normalizeH="0" baseline="0" noProof="0">
                  <a:ln>
                    <a:noFill/>
                  </a:ln>
                  <a:solidFill>
                    <a:srgbClr val="000000"/>
                  </a:solidFill>
                  <a:effectLst/>
                  <a:uLnTx/>
                  <a:uFillTx/>
                  <a:latin typeface="Arialle Italics"/>
                  <a:ea typeface="+mn-ea"/>
                  <a:cs typeface="+mn-cs"/>
                </a:rPr>
                <a:t>Associate Medical Director of the Office of Joy and Well-Being</a:t>
              </a:r>
              <a:r>
                <a:rPr kumimoji="0" lang="en-US" sz="1620" b="0" i="0" u="none" strike="noStrike" kern="1200" cap="none" spc="0" normalizeH="0" baseline="0" noProof="0">
                  <a:ln>
                    <a:noFill/>
                  </a:ln>
                  <a:solidFill>
                    <a:srgbClr val="000000"/>
                  </a:solidFill>
                  <a:effectLst/>
                  <a:uLnTx/>
                  <a:uFillTx/>
                  <a:latin typeface="Arialle"/>
                  <a:ea typeface="+mn-ea"/>
                  <a:cs typeface="+mn-cs"/>
                </a:rPr>
                <a:t> </a:t>
              </a:r>
              <a:r>
                <a:rPr kumimoji="0" lang="en-US" sz="1620" b="0" i="0" u="none" strike="noStrike" kern="1200" cap="none" spc="0" normalizeH="0" baseline="0" noProof="0">
                  <a:ln>
                    <a:noFill/>
                  </a:ln>
                  <a:solidFill>
                    <a:srgbClr val="000000"/>
                  </a:solidFill>
                  <a:effectLst/>
                  <a:uLnTx/>
                  <a:uFillTx/>
                  <a:latin typeface="Arialle Italics"/>
                  <a:ea typeface="+mn-ea"/>
                  <a:cs typeface="+mn-cs"/>
                </a:rPr>
                <a:t>,</a:t>
              </a:r>
              <a:r>
                <a:rPr kumimoji="0" lang="en-US" sz="1620" b="0" i="0" u="none" strike="noStrike" kern="1200" cap="none" spc="0" normalizeH="0" baseline="0" noProof="0">
                  <a:ln>
                    <a:noFill/>
                  </a:ln>
                  <a:solidFill>
                    <a:srgbClr val="000000"/>
                  </a:solidFill>
                  <a:effectLst/>
                  <a:uLnTx/>
                  <a:uFillTx/>
                  <a:latin typeface="Arialle"/>
                  <a:ea typeface="+mn-ea"/>
                  <a:cs typeface="+mn-cs"/>
                </a:rPr>
                <a:t> Mayo Clinic</a:t>
              </a:r>
            </a:p>
            <a:p>
              <a:pPr marL="349836" marR="0" lvl="1" indent="-174918" algn="l" defTabSz="914400" rtl="0" eaLnBrk="1" fontAlgn="auto" latinLnBrk="0" hangingPunct="1">
                <a:lnSpc>
                  <a:spcPts val="2268"/>
                </a:lnSpc>
                <a:spcBef>
                  <a:spcPts val="0"/>
                </a:spcBef>
                <a:spcAft>
                  <a:spcPts val="0"/>
                </a:spcAft>
                <a:buClrTx/>
                <a:buSzTx/>
                <a:buFont typeface="Arial"/>
                <a:buChar char="•"/>
                <a:tabLst/>
                <a:defRPr/>
              </a:pPr>
              <a:r>
                <a:rPr kumimoji="0" lang="en-US" sz="1620" b="0" i="0" u="none" strike="noStrike" kern="1200" cap="none" spc="0" normalizeH="0" baseline="0" noProof="0">
                  <a:ln>
                    <a:noFill/>
                  </a:ln>
                  <a:solidFill>
                    <a:srgbClr val="000000"/>
                  </a:solidFill>
                  <a:effectLst/>
                  <a:uLnTx/>
                  <a:uFillTx/>
                  <a:latin typeface="Arialle Bold"/>
                  <a:ea typeface="+mn-ea"/>
                  <a:cs typeface="+mn-cs"/>
                </a:rPr>
                <a:t>Heather Rabin</a:t>
              </a:r>
              <a:r>
                <a:rPr kumimoji="0" lang="en-US" sz="1620" b="0" i="0" u="none" strike="noStrike" kern="1200" cap="none" spc="0" normalizeH="0" baseline="0" noProof="0">
                  <a:ln>
                    <a:noFill/>
                  </a:ln>
                  <a:solidFill>
                    <a:srgbClr val="000000"/>
                  </a:solidFill>
                  <a:effectLst/>
                  <a:uLnTx/>
                  <a:uFillTx/>
                  <a:latin typeface="Arialle"/>
                  <a:ea typeface="+mn-ea"/>
                  <a:cs typeface="+mn-cs"/>
                </a:rPr>
                <a:t>, </a:t>
              </a:r>
              <a:r>
                <a:rPr kumimoji="0" lang="en-US" sz="1620" b="0" i="0" u="none" strike="noStrike" kern="1200" cap="none" spc="0" normalizeH="0" baseline="0" noProof="0">
                  <a:ln>
                    <a:noFill/>
                  </a:ln>
                  <a:solidFill>
                    <a:srgbClr val="000000"/>
                  </a:solidFill>
                  <a:effectLst/>
                  <a:uLnTx/>
                  <a:uFillTx/>
                  <a:latin typeface="Arialle Italics"/>
                  <a:ea typeface="+mn-ea"/>
                  <a:cs typeface="+mn-cs"/>
                </a:rPr>
                <a:t>Sr Advisor Wellbeing and Professional Development</a:t>
              </a:r>
              <a:r>
                <a:rPr kumimoji="0" lang="en-US" sz="1620" b="0" i="0" u="none" strike="noStrike" kern="1200" cap="none" spc="0" normalizeH="0" baseline="0" noProof="0">
                  <a:ln>
                    <a:noFill/>
                  </a:ln>
                  <a:solidFill>
                    <a:srgbClr val="000000"/>
                  </a:solidFill>
                  <a:effectLst/>
                  <a:uLnTx/>
                  <a:uFillTx/>
                  <a:latin typeface="Arialle"/>
                  <a:ea typeface="+mn-ea"/>
                  <a:cs typeface="+mn-cs"/>
                </a:rPr>
                <a:t>, Dignity Health, CommonSpirit Health</a:t>
              </a:r>
            </a:p>
            <a:p>
              <a:pPr marL="349836" marR="0" lvl="1" indent="-174918" algn="l" defTabSz="914400" rtl="0" eaLnBrk="1" fontAlgn="auto" latinLnBrk="0" hangingPunct="1">
                <a:lnSpc>
                  <a:spcPts val="2268"/>
                </a:lnSpc>
                <a:spcBef>
                  <a:spcPts val="0"/>
                </a:spcBef>
                <a:spcAft>
                  <a:spcPts val="0"/>
                </a:spcAft>
                <a:buClrTx/>
                <a:buSzTx/>
                <a:buFont typeface="Arial"/>
                <a:buChar char="•"/>
                <a:tabLst/>
                <a:defRPr/>
              </a:pPr>
              <a:r>
                <a:rPr kumimoji="0" lang="en-US" sz="1620" b="0" i="0" u="none" strike="noStrike" kern="1200" cap="none" spc="0" normalizeH="0" baseline="0" noProof="0">
                  <a:ln>
                    <a:noFill/>
                  </a:ln>
                  <a:solidFill>
                    <a:srgbClr val="000000"/>
                  </a:solidFill>
                  <a:effectLst/>
                  <a:uLnTx/>
                  <a:uFillTx/>
                  <a:latin typeface="Arialle Bold"/>
                  <a:ea typeface="+mn-ea"/>
                  <a:cs typeface="+mn-cs"/>
                </a:rPr>
                <a:t>Heidi Sanborn</a:t>
              </a:r>
              <a:r>
                <a:rPr kumimoji="0" lang="en-US" sz="1620" b="0" i="0" u="none" strike="noStrike" kern="1200" cap="none" spc="0" normalizeH="0" baseline="0" noProof="0">
                  <a:ln>
                    <a:noFill/>
                  </a:ln>
                  <a:solidFill>
                    <a:srgbClr val="000000"/>
                  </a:solidFill>
                  <a:effectLst/>
                  <a:uLnTx/>
                  <a:uFillTx/>
                  <a:latin typeface="Arialle"/>
                  <a:ea typeface="+mn-ea"/>
                  <a:cs typeface="+mn-cs"/>
                </a:rPr>
                <a:t>, </a:t>
              </a:r>
              <a:r>
                <a:rPr kumimoji="0" lang="en-US" sz="1620" b="0" i="0" u="none" strike="noStrike" kern="1200" cap="none" spc="0" normalizeH="0" baseline="0" noProof="0">
                  <a:ln>
                    <a:noFill/>
                  </a:ln>
                  <a:solidFill>
                    <a:srgbClr val="000000"/>
                  </a:solidFill>
                  <a:effectLst/>
                  <a:uLnTx/>
                  <a:uFillTx/>
                  <a:latin typeface="Arialle Italics"/>
                  <a:ea typeface="+mn-ea"/>
                  <a:cs typeface="+mn-cs"/>
                </a:rPr>
                <a:t>President</a:t>
              </a:r>
              <a:r>
                <a:rPr kumimoji="0" lang="en-US" sz="1620" b="0" i="0" u="none" strike="noStrike" kern="1200" cap="none" spc="0" normalizeH="0" baseline="0" noProof="0">
                  <a:ln>
                    <a:noFill/>
                  </a:ln>
                  <a:solidFill>
                    <a:srgbClr val="000000"/>
                  </a:solidFill>
                  <a:effectLst/>
                  <a:uLnTx/>
                  <a:uFillTx/>
                  <a:latin typeface="Arialle"/>
                  <a:ea typeface="+mn-ea"/>
                  <a:cs typeface="+mn-cs"/>
                </a:rPr>
                <a:t>, Arizona Nurses Association</a:t>
              </a:r>
            </a:p>
            <a:p>
              <a:pPr marL="349836" marR="0" lvl="1" indent="-174918" algn="l" defTabSz="914400" rtl="0" eaLnBrk="1" fontAlgn="auto" latinLnBrk="0" hangingPunct="1">
                <a:lnSpc>
                  <a:spcPts val="2268"/>
                </a:lnSpc>
                <a:spcBef>
                  <a:spcPts val="0"/>
                </a:spcBef>
                <a:spcAft>
                  <a:spcPts val="0"/>
                </a:spcAft>
                <a:buClrTx/>
                <a:buSzTx/>
                <a:buFont typeface="Arial"/>
                <a:buChar char="•"/>
                <a:tabLst/>
                <a:defRPr/>
              </a:pPr>
              <a:r>
                <a:rPr kumimoji="0" lang="en-US" sz="1620" b="0" i="0" u="none" strike="noStrike" kern="1200" cap="none" spc="0" normalizeH="0" baseline="0" noProof="0">
                  <a:ln>
                    <a:noFill/>
                  </a:ln>
                  <a:solidFill>
                    <a:srgbClr val="000000"/>
                  </a:solidFill>
                  <a:effectLst/>
                  <a:uLnTx/>
                  <a:uFillTx/>
                  <a:latin typeface="Arialle Bold"/>
                  <a:ea typeface="+mn-ea"/>
                  <a:cs typeface="+mn-cs"/>
                </a:rPr>
                <a:t>Jasleen Chhatwal</a:t>
              </a:r>
              <a:r>
                <a:rPr kumimoji="0" lang="en-US" sz="1620" b="0" i="0" u="none" strike="noStrike" kern="1200" cap="none" spc="0" normalizeH="0" baseline="0" noProof="0">
                  <a:ln>
                    <a:noFill/>
                  </a:ln>
                  <a:solidFill>
                    <a:srgbClr val="000000"/>
                  </a:solidFill>
                  <a:effectLst/>
                  <a:uLnTx/>
                  <a:uFillTx/>
                  <a:latin typeface="Arialle"/>
                  <a:ea typeface="+mn-ea"/>
                  <a:cs typeface="+mn-cs"/>
                </a:rPr>
                <a:t>, </a:t>
              </a:r>
              <a:r>
                <a:rPr kumimoji="0" lang="en-US" sz="1620" b="0" i="0" u="none" strike="noStrike" kern="1200" cap="none" spc="0" normalizeH="0" baseline="0" noProof="0">
                  <a:ln>
                    <a:noFill/>
                  </a:ln>
                  <a:solidFill>
                    <a:srgbClr val="000000"/>
                  </a:solidFill>
                  <a:effectLst/>
                  <a:uLnTx/>
                  <a:uFillTx/>
                  <a:latin typeface="Arialle Italics"/>
                  <a:ea typeface="+mn-ea"/>
                  <a:cs typeface="+mn-cs"/>
                </a:rPr>
                <a:t>Chief Medical Officer,</a:t>
              </a:r>
              <a:r>
                <a:rPr kumimoji="0" lang="en-US" sz="1620" b="0" i="0" u="none" strike="noStrike" kern="1200" cap="none" spc="0" normalizeH="0" baseline="0" noProof="0">
                  <a:ln>
                    <a:noFill/>
                  </a:ln>
                  <a:solidFill>
                    <a:srgbClr val="000000"/>
                  </a:solidFill>
                  <a:effectLst/>
                  <a:uLnTx/>
                  <a:uFillTx/>
                  <a:latin typeface="Arialle"/>
                  <a:ea typeface="+mn-ea"/>
                  <a:cs typeface="+mn-cs"/>
                </a:rPr>
                <a:t> Sierra Tucson, University of Arizona</a:t>
              </a:r>
            </a:p>
            <a:p>
              <a:pPr marL="349836" marR="0" lvl="1" indent="-174918" algn="l" defTabSz="914400" rtl="0" eaLnBrk="1" fontAlgn="auto" latinLnBrk="0" hangingPunct="1">
                <a:lnSpc>
                  <a:spcPts val="2268"/>
                </a:lnSpc>
                <a:spcBef>
                  <a:spcPts val="0"/>
                </a:spcBef>
                <a:spcAft>
                  <a:spcPts val="0"/>
                </a:spcAft>
                <a:buClrTx/>
                <a:buSzTx/>
                <a:buFont typeface="Arial"/>
                <a:buChar char="•"/>
                <a:tabLst/>
                <a:defRPr/>
              </a:pPr>
              <a:r>
                <a:rPr kumimoji="0" lang="en-US" sz="1620" b="0" i="0" u="none" strike="noStrike" kern="1200" cap="none" spc="0" normalizeH="0" baseline="0" noProof="0">
                  <a:ln>
                    <a:noFill/>
                  </a:ln>
                  <a:solidFill>
                    <a:srgbClr val="000000"/>
                  </a:solidFill>
                  <a:effectLst/>
                  <a:uLnTx/>
                  <a:uFillTx/>
                  <a:latin typeface="Arialle Bold"/>
                  <a:ea typeface="+mn-ea"/>
                  <a:cs typeface="+mn-cs"/>
                </a:rPr>
                <a:t>Jen Hartmark-Hill</a:t>
              </a:r>
              <a:r>
                <a:rPr kumimoji="0" lang="en-US" sz="1620" b="0" i="0" u="none" strike="noStrike" kern="1200" cap="none" spc="0" normalizeH="0" baseline="0" noProof="0">
                  <a:ln>
                    <a:noFill/>
                  </a:ln>
                  <a:solidFill>
                    <a:srgbClr val="000000"/>
                  </a:solidFill>
                  <a:effectLst/>
                  <a:uLnTx/>
                  <a:uFillTx/>
                  <a:latin typeface="Arialle"/>
                  <a:ea typeface="+mn-ea"/>
                  <a:cs typeface="+mn-cs"/>
                </a:rPr>
                <a:t>, </a:t>
              </a:r>
              <a:r>
                <a:rPr kumimoji="0" lang="en-US" sz="1620" b="0" i="0" u="none" strike="noStrike" kern="1200" cap="none" spc="0" normalizeH="0" baseline="0" noProof="0">
                  <a:ln>
                    <a:noFill/>
                  </a:ln>
                  <a:solidFill>
                    <a:srgbClr val="000000"/>
                  </a:solidFill>
                  <a:effectLst/>
                  <a:uLnTx/>
                  <a:uFillTx/>
                  <a:latin typeface="Arialle Italics"/>
                  <a:ea typeface="+mn-ea"/>
                  <a:cs typeface="+mn-cs"/>
                </a:rPr>
                <a:t>Full-Time Professor</a:t>
              </a:r>
              <a:r>
                <a:rPr kumimoji="0" lang="en-US" sz="1620" b="0" i="0" u="none" strike="noStrike" kern="1200" cap="none" spc="0" normalizeH="0" baseline="0" noProof="0">
                  <a:ln>
                    <a:noFill/>
                  </a:ln>
                  <a:solidFill>
                    <a:srgbClr val="000000"/>
                  </a:solidFill>
                  <a:effectLst/>
                  <a:uLnTx/>
                  <a:uFillTx/>
                  <a:latin typeface="Arialle"/>
                  <a:ea typeface="+mn-ea"/>
                  <a:cs typeface="+mn-cs"/>
                </a:rPr>
                <a:t>, University of Arizona/ArMA</a:t>
              </a:r>
            </a:p>
            <a:p>
              <a:pPr marL="349836" marR="0" lvl="1" indent="-174918" algn="l" defTabSz="914400" rtl="0" eaLnBrk="1" fontAlgn="auto" latinLnBrk="0" hangingPunct="1">
                <a:lnSpc>
                  <a:spcPts val="2268"/>
                </a:lnSpc>
                <a:spcBef>
                  <a:spcPts val="0"/>
                </a:spcBef>
                <a:spcAft>
                  <a:spcPts val="0"/>
                </a:spcAft>
                <a:buClrTx/>
                <a:buSzTx/>
                <a:buFont typeface="Arial"/>
                <a:buChar char="•"/>
                <a:tabLst/>
                <a:defRPr/>
              </a:pPr>
              <a:r>
                <a:rPr kumimoji="0" lang="en-US" sz="1620" b="0" i="0" u="none" strike="noStrike" kern="1200" cap="none" spc="0" normalizeH="0" baseline="0" noProof="0">
                  <a:ln>
                    <a:noFill/>
                  </a:ln>
                  <a:solidFill>
                    <a:srgbClr val="000000"/>
                  </a:solidFill>
                  <a:effectLst/>
                  <a:uLnTx/>
                  <a:uFillTx/>
                  <a:latin typeface="Arialle Bold"/>
                  <a:ea typeface="+mn-ea"/>
                  <a:cs typeface="+mn-cs"/>
                </a:rPr>
                <a:t>Kurt Mueller,</a:t>
              </a:r>
              <a:r>
                <a:rPr kumimoji="0" lang="en-US" sz="1620" b="0" i="0" u="none" strike="noStrike" kern="1200" cap="none" spc="0" normalizeH="0" baseline="0" noProof="0">
                  <a:ln>
                    <a:noFill/>
                  </a:ln>
                  <a:solidFill>
                    <a:srgbClr val="000000"/>
                  </a:solidFill>
                  <a:effectLst/>
                  <a:uLnTx/>
                  <a:uFillTx/>
                  <a:latin typeface="Arialle"/>
                  <a:ea typeface="+mn-ea"/>
                  <a:cs typeface="+mn-cs"/>
                </a:rPr>
                <a:t>  </a:t>
              </a:r>
              <a:r>
                <a:rPr kumimoji="0" lang="en-US" sz="1620" b="0" i="0" u="none" strike="noStrike" kern="1200" cap="none" spc="0" normalizeH="0" baseline="0" noProof="0">
                  <a:ln>
                    <a:noFill/>
                  </a:ln>
                  <a:solidFill>
                    <a:srgbClr val="000000"/>
                  </a:solidFill>
                  <a:effectLst/>
                  <a:uLnTx/>
                  <a:uFillTx/>
                  <a:latin typeface="Arialle Italics"/>
                  <a:ea typeface="+mn-ea"/>
                  <a:cs typeface="+mn-cs"/>
                </a:rPr>
                <a:t>Transformation Fellow</a:t>
              </a:r>
              <a:r>
                <a:rPr kumimoji="0" lang="en-US" sz="1620" b="0" i="0" u="none" strike="noStrike" kern="1200" cap="none" spc="0" normalizeH="0" baseline="0" noProof="0">
                  <a:ln>
                    <a:noFill/>
                  </a:ln>
                  <a:solidFill>
                    <a:srgbClr val="000000"/>
                  </a:solidFill>
                  <a:effectLst/>
                  <a:uLnTx/>
                  <a:uFillTx/>
                  <a:latin typeface="Arialle"/>
                  <a:ea typeface="+mn-ea"/>
                  <a:cs typeface="+mn-cs"/>
                </a:rPr>
                <a:t>, NARBHA</a:t>
              </a:r>
            </a:p>
            <a:p>
              <a:pPr marL="349836" marR="0" lvl="1" indent="-174918" algn="l" defTabSz="914400" rtl="0" eaLnBrk="1" fontAlgn="auto" latinLnBrk="0" hangingPunct="1">
                <a:lnSpc>
                  <a:spcPts val="2268"/>
                </a:lnSpc>
                <a:spcBef>
                  <a:spcPts val="0"/>
                </a:spcBef>
                <a:spcAft>
                  <a:spcPts val="0"/>
                </a:spcAft>
                <a:buClrTx/>
                <a:buSzTx/>
                <a:buFont typeface="Arial"/>
                <a:buChar char="•"/>
                <a:tabLst/>
                <a:defRPr/>
              </a:pPr>
              <a:r>
                <a:rPr kumimoji="0" lang="en-US" sz="1620" b="0" i="0" u="none" strike="noStrike" kern="1200" cap="none" spc="0" normalizeH="0" baseline="0" noProof="0">
                  <a:ln>
                    <a:noFill/>
                  </a:ln>
                  <a:solidFill>
                    <a:srgbClr val="000000"/>
                  </a:solidFill>
                  <a:effectLst/>
                  <a:uLnTx/>
                  <a:uFillTx/>
                  <a:latin typeface="Arialle Bold"/>
                  <a:ea typeface="+mn-ea"/>
                  <a:cs typeface="+mn-cs"/>
                </a:rPr>
                <a:t>Mary Jo Gregory</a:t>
              </a:r>
              <a:r>
                <a:rPr kumimoji="0" lang="en-US" sz="1620" b="0" i="0" u="none" strike="noStrike" kern="1200" cap="none" spc="0" normalizeH="0" baseline="0" noProof="0">
                  <a:ln>
                    <a:noFill/>
                  </a:ln>
                  <a:solidFill>
                    <a:srgbClr val="000000"/>
                  </a:solidFill>
                  <a:effectLst/>
                  <a:uLnTx/>
                  <a:uFillTx/>
                  <a:latin typeface="Arialle"/>
                  <a:ea typeface="+mn-ea"/>
                  <a:cs typeface="+mn-cs"/>
                </a:rPr>
                <a:t>, </a:t>
              </a:r>
              <a:r>
                <a:rPr kumimoji="0" lang="en-US" sz="1620" b="0" i="0" u="none" strike="noStrike" kern="1200" cap="none" spc="0" normalizeH="0" baseline="0" noProof="0">
                  <a:ln>
                    <a:noFill/>
                  </a:ln>
                  <a:solidFill>
                    <a:srgbClr val="000000"/>
                  </a:solidFill>
                  <a:effectLst/>
                  <a:uLnTx/>
                  <a:uFillTx/>
                  <a:latin typeface="Arialle Italics"/>
                  <a:ea typeface="+mn-ea"/>
                  <a:cs typeface="+mn-cs"/>
                </a:rPr>
                <a:t>President &amp; CEO</a:t>
              </a:r>
              <a:r>
                <a:rPr kumimoji="0" lang="en-US" sz="1620" b="0" i="0" u="none" strike="noStrike" kern="1200" cap="none" spc="0" normalizeH="0" baseline="0" noProof="0">
                  <a:ln>
                    <a:noFill/>
                  </a:ln>
                  <a:solidFill>
                    <a:srgbClr val="000000"/>
                  </a:solidFill>
                  <a:effectLst/>
                  <a:uLnTx/>
                  <a:uFillTx/>
                  <a:latin typeface="Arialle"/>
                  <a:ea typeface="+mn-ea"/>
                  <a:cs typeface="+mn-cs"/>
                </a:rPr>
                <a:t>, NARBHA Institute</a:t>
              </a:r>
            </a:p>
            <a:p>
              <a:pPr marL="349836" marR="0" lvl="1" indent="-174918" algn="l" defTabSz="914400" rtl="0" eaLnBrk="1" fontAlgn="auto" latinLnBrk="0" hangingPunct="1">
                <a:lnSpc>
                  <a:spcPts val="2268"/>
                </a:lnSpc>
                <a:spcBef>
                  <a:spcPts val="0"/>
                </a:spcBef>
                <a:spcAft>
                  <a:spcPts val="0"/>
                </a:spcAft>
                <a:buClrTx/>
                <a:buSzTx/>
                <a:buFont typeface="Arial"/>
                <a:buChar char="•"/>
                <a:tabLst/>
                <a:defRPr/>
              </a:pPr>
              <a:r>
                <a:rPr kumimoji="0" lang="en-US" sz="1620" b="0" i="0" u="none" strike="noStrike" kern="1200" cap="none" spc="0" normalizeH="0" baseline="0" noProof="0">
                  <a:ln>
                    <a:noFill/>
                  </a:ln>
                  <a:solidFill>
                    <a:srgbClr val="000000"/>
                  </a:solidFill>
                  <a:effectLst/>
                  <a:uLnTx/>
                  <a:uFillTx/>
                  <a:latin typeface="Arialle Bold"/>
                  <a:ea typeface="+mn-ea"/>
                  <a:cs typeface="+mn-cs"/>
                </a:rPr>
                <a:t>Michelle Villegas-Gold</a:t>
              </a:r>
              <a:r>
                <a:rPr kumimoji="0" lang="en-US" sz="1620" b="0" i="0" u="none" strike="noStrike" kern="1200" cap="none" spc="0" normalizeH="0" baseline="0" noProof="0">
                  <a:ln>
                    <a:noFill/>
                  </a:ln>
                  <a:solidFill>
                    <a:srgbClr val="000000"/>
                  </a:solidFill>
                  <a:effectLst/>
                  <a:uLnTx/>
                  <a:uFillTx/>
                  <a:latin typeface="Arialle"/>
                  <a:ea typeface="+mn-ea"/>
                  <a:cs typeface="+mn-cs"/>
                </a:rPr>
                <a:t>, </a:t>
              </a:r>
              <a:r>
                <a:rPr kumimoji="0" lang="en-US" sz="1620" b="0" i="0" u="none" strike="noStrike" kern="1200" cap="none" spc="0" normalizeH="0" baseline="0" noProof="0">
                  <a:ln>
                    <a:noFill/>
                  </a:ln>
                  <a:solidFill>
                    <a:srgbClr val="000000"/>
                  </a:solidFill>
                  <a:effectLst/>
                  <a:uLnTx/>
                  <a:uFillTx/>
                  <a:latin typeface="Arialle Italics"/>
                  <a:ea typeface="+mn-ea"/>
                  <a:cs typeface="+mn-cs"/>
                </a:rPr>
                <a:t>Director of Health and Clinical Research,</a:t>
              </a:r>
              <a:r>
                <a:rPr kumimoji="0" lang="en-US" sz="1620" b="0" i="0" u="none" strike="noStrike" kern="1200" cap="none" spc="0" normalizeH="0" baseline="0" noProof="0">
                  <a:ln>
                    <a:noFill/>
                  </a:ln>
                  <a:solidFill>
                    <a:srgbClr val="000000"/>
                  </a:solidFill>
                  <a:effectLst/>
                  <a:uLnTx/>
                  <a:uFillTx/>
                  <a:latin typeface="Arialle"/>
                  <a:ea typeface="+mn-ea"/>
                  <a:cs typeface="+mn-cs"/>
                </a:rPr>
                <a:t> Arizona State University</a:t>
              </a:r>
            </a:p>
            <a:p>
              <a:pPr marL="349836" marR="0" lvl="1" indent="-174918" algn="l" defTabSz="914400" rtl="0" eaLnBrk="1" fontAlgn="auto" latinLnBrk="0" hangingPunct="1">
                <a:lnSpc>
                  <a:spcPts val="2268"/>
                </a:lnSpc>
                <a:spcBef>
                  <a:spcPts val="0"/>
                </a:spcBef>
                <a:spcAft>
                  <a:spcPts val="0"/>
                </a:spcAft>
                <a:buClrTx/>
                <a:buSzTx/>
                <a:buFont typeface="Arial"/>
                <a:buChar char="•"/>
                <a:tabLst/>
                <a:defRPr/>
              </a:pPr>
              <a:r>
                <a:rPr kumimoji="0" lang="en-US" sz="1620" b="0" i="0" u="none" strike="noStrike" kern="1200" cap="none" spc="0" normalizeH="0" baseline="0" noProof="0">
                  <a:ln>
                    <a:noFill/>
                  </a:ln>
                  <a:solidFill>
                    <a:srgbClr val="000000"/>
                  </a:solidFill>
                  <a:effectLst/>
                  <a:uLnTx/>
                  <a:uFillTx/>
                  <a:latin typeface="Arialle Bold"/>
                  <a:ea typeface="+mn-ea"/>
                  <a:cs typeface="+mn-cs"/>
                </a:rPr>
                <a:t>Rebecca Sunenshine</a:t>
              </a:r>
              <a:r>
                <a:rPr kumimoji="0" lang="en-US" sz="1620" b="0" i="0" u="none" strike="noStrike" kern="1200" cap="none" spc="0" normalizeH="0" baseline="0" noProof="0">
                  <a:ln>
                    <a:noFill/>
                  </a:ln>
                  <a:solidFill>
                    <a:srgbClr val="000000"/>
                  </a:solidFill>
                  <a:effectLst/>
                  <a:uLnTx/>
                  <a:uFillTx/>
                  <a:latin typeface="Arialle"/>
                  <a:ea typeface="+mn-ea"/>
                  <a:cs typeface="+mn-cs"/>
                </a:rPr>
                <a:t>, </a:t>
              </a:r>
              <a:r>
                <a:rPr kumimoji="0" lang="en-US" sz="1620" b="0" i="0" u="none" strike="noStrike" kern="1200" cap="none" spc="0" normalizeH="0" baseline="0" noProof="0">
                  <a:ln>
                    <a:noFill/>
                  </a:ln>
                  <a:solidFill>
                    <a:srgbClr val="000000"/>
                  </a:solidFill>
                  <a:effectLst/>
                  <a:uLnTx/>
                  <a:uFillTx/>
                  <a:latin typeface="Arialle Italics"/>
                  <a:ea typeface="+mn-ea"/>
                  <a:cs typeface="+mn-cs"/>
                </a:rPr>
                <a:t>Medical Director,</a:t>
              </a:r>
              <a:r>
                <a:rPr kumimoji="0" lang="en-US" sz="1620" b="0" i="0" u="none" strike="noStrike" kern="1200" cap="none" spc="0" normalizeH="0" baseline="0" noProof="0">
                  <a:ln>
                    <a:noFill/>
                  </a:ln>
                  <a:solidFill>
                    <a:srgbClr val="000000"/>
                  </a:solidFill>
                  <a:effectLst/>
                  <a:uLnTx/>
                  <a:uFillTx/>
                  <a:latin typeface="Arialle"/>
                  <a:ea typeface="+mn-ea"/>
                  <a:cs typeface="+mn-cs"/>
                </a:rPr>
                <a:t> Maricopa County Department of Public Health</a:t>
              </a:r>
            </a:p>
            <a:p>
              <a:pPr marL="349836" marR="0" lvl="1" indent="-174918" algn="l" defTabSz="914400" rtl="0" eaLnBrk="1" fontAlgn="auto" latinLnBrk="0" hangingPunct="1">
                <a:lnSpc>
                  <a:spcPts val="2268"/>
                </a:lnSpc>
                <a:spcBef>
                  <a:spcPts val="0"/>
                </a:spcBef>
                <a:spcAft>
                  <a:spcPts val="0"/>
                </a:spcAft>
                <a:buClrTx/>
                <a:buSzTx/>
                <a:buFont typeface="Arial"/>
                <a:buChar char="•"/>
                <a:tabLst/>
                <a:defRPr/>
              </a:pPr>
              <a:r>
                <a:rPr kumimoji="0" lang="en-US" sz="1620" b="0" i="0" u="none" strike="noStrike" kern="1200" cap="none" spc="0" normalizeH="0" baseline="0" noProof="0">
                  <a:ln>
                    <a:noFill/>
                  </a:ln>
                  <a:solidFill>
                    <a:srgbClr val="000000"/>
                  </a:solidFill>
                  <a:effectLst/>
                  <a:uLnTx/>
                  <a:uFillTx/>
                  <a:latin typeface="Arialle Bold"/>
                  <a:ea typeface="+mn-ea"/>
                  <a:cs typeface="+mn-cs"/>
                </a:rPr>
                <a:t>Scott Sharples</a:t>
              </a:r>
              <a:r>
                <a:rPr kumimoji="0" lang="en-US" sz="1620" b="0" i="0" u="none" strike="noStrike" kern="1200" cap="none" spc="0" normalizeH="0" baseline="0" noProof="0">
                  <a:ln>
                    <a:noFill/>
                  </a:ln>
                  <a:solidFill>
                    <a:srgbClr val="000000"/>
                  </a:solidFill>
                  <a:effectLst/>
                  <a:uLnTx/>
                  <a:uFillTx/>
                  <a:latin typeface="Arialle"/>
                  <a:ea typeface="+mn-ea"/>
                  <a:cs typeface="+mn-cs"/>
                </a:rPr>
                <a:t>, </a:t>
              </a:r>
              <a:r>
                <a:rPr kumimoji="0" lang="en-US" sz="1620" b="0" i="0" u="none" strike="noStrike" kern="1200" cap="none" spc="0" normalizeH="0" baseline="0" noProof="0">
                  <a:ln>
                    <a:noFill/>
                  </a:ln>
                  <a:solidFill>
                    <a:srgbClr val="000000"/>
                  </a:solidFill>
                  <a:effectLst/>
                  <a:uLnTx/>
                  <a:uFillTx/>
                  <a:latin typeface="Arialle Italics"/>
                  <a:ea typeface="+mn-ea"/>
                  <a:cs typeface="+mn-cs"/>
                </a:rPr>
                <a:t>Executive Director</a:t>
              </a:r>
              <a:r>
                <a:rPr kumimoji="0" lang="en-US" sz="1620" b="0" i="0" u="none" strike="noStrike" kern="1200" cap="none" spc="0" normalizeH="0" baseline="0" noProof="0">
                  <a:ln>
                    <a:noFill/>
                  </a:ln>
                  <a:solidFill>
                    <a:srgbClr val="000000"/>
                  </a:solidFill>
                  <a:effectLst/>
                  <a:uLnTx/>
                  <a:uFillTx/>
                  <a:latin typeface="Arialle"/>
                  <a:ea typeface="+mn-ea"/>
                  <a:cs typeface="+mn-cs"/>
                </a:rPr>
                <a:t>, Care Management, Banner Health</a:t>
              </a:r>
            </a:p>
            <a:p>
              <a:pPr marL="349836" marR="0" lvl="1" indent="-174918" algn="l" defTabSz="914400" rtl="0" eaLnBrk="1" fontAlgn="auto" latinLnBrk="0" hangingPunct="1">
                <a:lnSpc>
                  <a:spcPts val="2268"/>
                </a:lnSpc>
                <a:spcBef>
                  <a:spcPts val="0"/>
                </a:spcBef>
                <a:spcAft>
                  <a:spcPts val="0"/>
                </a:spcAft>
                <a:buClrTx/>
                <a:buSzTx/>
                <a:buFont typeface="Arial"/>
                <a:buChar char="•"/>
                <a:tabLst/>
                <a:defRPr/>
              </a:pPr>
              <a:r>
                <a:rPr kumimoji="0" lang="en-US" sz="1620" b="0" i="0" u="none" strike="noStrike" kern="1200" cap="none" spc="0" normalizeH="0" baseline="0" noProof="0">
                  <a:ln>
                    <a:noFill/>
                  </a:ln>
                  <a:solidFill>
                    <a:srgbClr val="000000"/>
                  </a:solidFill>
                  <a:effectLst/>
                  <a:uLnTx/>
                  <a:uFillTx/>
                  <a:latin typeface="Arialle Bold"/>
                  <a:ea typeface="+mn-ea"/>
                  <a:cs typeface="+mn-cs"/>
                </a:rPr>
                <a:t>Sheila Sjolander</a:t>
              </a:r>
              <a:r>
                <a:rPr kumimoji="0" lang="en-US" sz="1620" b="0" i="0" u="none" strike="noStrike" kern="1200" cap="none" spc="0" normalizeH="0" baseline="0" noProof="0">
                  <a:ln>
                    <a:noFill/>
                  </a:ln>
                  <a:solidFill>
                    <a:srgbClr val="000000"/>
                  </a:solidFill>
                  <a:effectLst/>
                  <a:uLnTx/>
                  <a:uFillTx/>
                  <a:latin typeface="Arialle"/>
                  <a:ea typeface="+mn-ea"/>
                  <a:cs typeface="+mn-cs"/>
                </a:rPr>
                <a:t>, </a:t>
              </a:r>
              <a:r>
                <a:rPr kumimoji="0" lang="en-US" sz="1620" b="0" i="0" u="none" strike="noStrike" kern="1200" cap="none" spc="0" normalizeH="0" baseline="0" noProof="0">
                  <a:ln>
                    <a:noFill/>
                  </a:ln>
                  <a:solidFill>
                    <a:srgbClr val="000000"/>
                  </a:solidFill>
                  <a:effectLst/>
                  <a:uLnTx/>
                  <a:uFillTx/>
                  <a:latin typeface="Arialle Italics"/>
                  <a:ea typeface="+mn-ea"/>
                  <a:cs typeface="+mn-cs"/>
                </a:rPr>
                <a:t>Assistant Director,</a:t>
              </a:r>
              <a:r>
                <a:rPr kumimoji="0" lang="en-US" sz="1620" b="0" i="0" u="none" strike="noStrike" kern="1200" cap="none" spc="0" normalizeH="0" baseline="0" noProof="0">
                  <a:ln>
                    <a:noFill/>
                  </a:ln>
                  <a:solidFill>
                    <a:srgbClr val="000000"/>
                  </a:solidFill>
                  <a:effectLst/>
                  <a:uLnTx/>
                  <a:uFillTx/>
                  <a:latin typeface="Arialle"/>
                  <a:ea typeface="+mn-ea"/>
                  <a:cs typeface="+mn-cs"/>
                </a:rPr>
                <a:t> Arizona Department of Health Services</a:t>
              </a:r>
            </a:p>
            <a:p>
              <a:pPr marL="349836" marR="0" lvl="1" indent="-174918" algn="l" defTabSz="914400" rtl="0" eaLnBrk="1" fontAlgn="auto" latinLnBrk="0" hangingPunct="1">
                <a:lnSpc>
                  <a:spcPts val="2268"/>
                </a:lnSpc>
                <a:spcBef>
                  <a:spcPts val="0"/>
                </a:spcBef>
                <a:spcAft>
                  <a:spcPts val="0"/>
                </a:spcAft>
                <a:buClrTx/>
                <a:buSzTx/>
                <a:buFont typeface="Arial"/>
                <a:buChar char="•"/>
                <a:tabLst/>
                <a:defRPr/>
              </a:pPr>
              <a:r>
                <a:rPr kumimoji="0" lang="en-US" sz="1620" b="0" i="0" u="none" strike="noStrike" kern="1200" cap="none" spc="0" normalizeH="0" baseline="0" noProof="0">
                  <a:ln>
                    <a:noFill/>
                  </a:ln>
                  <a:solidFill>
                    <a:srgbClr val="000000"/>
                  </a:solidFill>
                  <a:effectLst/>
                  <a:uLnTx/>
                  <a:uFillTx/>
                  <a:latin typeface="Arialle Bold"/>
                  <a:ea typeface="+mn-ea"/>
                  <a:cs typeface="+mn-cs"/>
                </a:rPr>
                <a:t>Teresa Bertsch</a:t>
              </a:r>
              <a:r>
                <a:rPr kumimoji="0" lang="en-US" sz="1620" b="0" i="0" u="none" strike="noStrike" kern="1200" cap="none" spc="0" normalizeH="0" baseline="0" noProof="0">
                  <a:ln>
                    <a:noFill/>
                  </a:ln>
                  <a:solidFill>
                    <a:srgbClr val="000000"/>
                  </a:solidFill>
                  <a:effectLst/>
                  <a:uLnTx/>
                  <a:uFillTx/>
                  <a:latin typeface="Arialle"/>
                  <a:ea typeface="+mn-ea"/>
                  <a:cs typeface="+mn-cs"/>
                </a:rPr>
                <a:t>, </a:t>
              </a:r>
              <a:r>
                <a:rPr kumimoji="0" lang="en-US" sz="1620" b="0" i="0" u="none" strike="noStrike" kern="1200" cap="none" spc="0" normalizeH="0" baseline="0" noProof="0">
                  <a:ln>
                    <a:noFill/>
                  </a:ln>
                  <a:solidFill>
                    <a:srgbClr val="000000"/>
                  </a:solidFill>
                  <a:effectLst/>
                  <a:uLnTx/>
                  <a:uFillTx/>
                  <a:latin typeface="Arialle Italics"/>
                  <a:ea typeface="+mn-ea"/>
                  <a:cs typeface="+mn-cs"/>
                </a:rPr>
                <a:t>CMO/CWO</a:t>
              </a:r>
              <a:r>
                <a:rPr kumimoji="0" lang="en-US" sz="1620" b="0" i="0" u="none" strike="noStrike" kern="1200" cap="none" spc="0" normalizeH="0" baseline="0" noProof="0">
                  <a:ln>
                    <a:noFill/>
                  </a:ln>
                  <a:solidFill>
                    <a:srgbClr val="000000"/>
                  </a:solidFill>
                  <a:effectLst/>
                  <a:uLnTx/>
                  <a:uFillTx/>
                  <a:latin typeface="Arialle"/>
                  <a:ea typeface="+mn-ea"/>
                  <a:cs typeface="+mn-cs"/>
                </a:rPr>
                <a:t>, NARBHA Institute</a:t>
              </a:r>
            </a:p>
            <a:p>
              <a:pPr marL="349836" marR="0" lvl="1" indent="-174918" algn="l" defTabSz="914400" rtl="0" eaLnBrk="1" fontAlgn="auto" latinLnBrk="0" hangingPunct="1">
                <a:lnSpc>
                  <a:spcPts val="2268"/>
                </a:lnSpc>
                <a:spcBef>
                  <a:spcPts val="0"/>
                </a:spcBef>
                <a:spcAft>
                  <a:spcPts val="0"/>
                </a:spcAft>
                <a:buClrTx/>
                <a:buSzTx/>
                <a:buFont typeface="Arial"/>
                <a:buChar char="•"/>
                <a:tabLst/>
                <a:defRPr/>
              </a:pPr>
              <a:r>
                <a:rPr kumimoji="0" lang="en-US" sz="1620" b="0" i="0" u="none" strike="noStrike" kern="1200" cap="none" spc="0" normalizeH="0" baseline="0" noProof="0">
                  <a:ln>
                    <a:noFill/>
                  </a:ln>
                  <a:solidFill>
                    <a:srgbClr val="000000"/>
                  </a:solidFill>
                  <a:effectLst/>
                  <a:uLnTx/>
                  <a:uFillTx/>
                  <a:latin typeface="Arialle Bold"/>
                  <a:ea typeface="+mn-ea"/>
                  <a:cs typeface="+mn-cs"/>
                </a:rPr>
                <a:t>Tiffany Pankow</a:t>
              </a:r>
              <a:r>
                <a:rPr kumimoji="0" lang="en-US" sz="1620" b="0" i="0" u="none" strike="noStrike" kern="1200" cap="none" spc="0" normalizeH="0" baseline="0" noProof="0">
                  <a:ln>
                    <a:noFill/>
                  </a:ln>
                  <a:solidFill>
                    <a:srgbClr val="000000"/>
                  </a:solidFill>
                  <a:effectLst/>
                  <a:uLnTx/>
                  <a:uFillTx/>
                  <a:latin typeface="Arialle"/>
                  <a:ea typeface="+mn-ea"/>
                  <a:cs typeface="+mn-cs"/>
                </a:rPr>
                <a:t>, </a:t>
              </a:r>
              <a:r>
                <a:rPr kumimoji="0" lang="en-US" sz="1620" b="0" i="0" u="none" strike="noStrike" kern="1200" cap="none" spc="0" normalizeH="0" baseline="0" noProof="0">
                  <a:ln>
                    <a:noFill/>
                  </a:ln>
                  <a:solidFill>
                    <a:srgbClr val="000000"/>
                  </a:solidFill>
                  <a:effectLst/>
                  <a:uLnTx/>
                  <a:uFillTx/>
                  <a:latin typeface="Arialle Italics"/>
                  <a:ea typeface="+mn-ea"/>
                  <a:cs typeface="+mn-cs"/>
                </a:rPr>
                <a:t>Chief of Caregiver Wellness and Patient Experience</a:t>
              </a:r>
              <a:r>
                <a:rPr kumimoji="0" lang="en-US" sz="1620" b="0" i="0" u="none" strike="noStrike" kern="1200" cap="none" spc="0" normalizeH="0" baseline="0" noProof="0">
                  <a:ln>
                    <a:noFill/>
                  </a:ln>
                  <a:solidFill>
                    <a:srgbClr val="000000"/>
                  </a:solidFill>
                  <a:effectLst/>
                  <a:uLnTx/>
                  <a:uFillTx/>
                  <a:latin typeface="Arialle"/>
                  <a:ea typeface="+mn-ea"/>
                  <a:cs typeface="+mn-cs"/>
                </a:rPr>
                <a:t>, Honor Health</a:t>
              </a:r>
            </a:p>
          </p:txBody>
        </p:sp>
      </p:grpSp>
      <p:sp>
        <p:nvSpPr>
          <p:cNvPr id="8" name="Freeform 8"/>
          <p:cNvSpPr/>
          <p:nvPr/>
        </p:nvSpPr>
        <p:spPr>
          <a:xfrm rot="-9092205" flipH="1">
            <a:off x="6708745" y="2517066"/>
            <a:ext cx="1266118" cy="357678"/>
          </a:xfrm>
          <a:custGeom>
            <a:avLst/>
            <a:gdLst/>
            <a:ahLst/>
            <a:cxnLst/>
            <a:rect l="l" t="t" r="r" b="b"/>
            <a:pathLst>
              <a:path w="1266118" h="357678">
                <a:moveTo>
                  <a:pt x="1266118" y="0"/>
                </a:moveTo>
                <a:lnTo>
                  <a:pt x="0" y="0"/>
                </a:lnTo>
                <a:lnTo>
                  <a:pt x="0" y="357678"/>
                </a:lnTo>
                <a:lnTo>
                  <a:pt x="1266118" y="357678"/>
                </a:lnTo>
                <a:lnTo>
                  <a:pt x="126611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3348793" y="215129"/>
            <a:ext cx="7068639" cy="813571"/>
          </a:xfrm>
          <a:prstGeom prst="rect">
            <a:avLst/>
          </a:prstGeom>
        </p:spPr>
        <p:txBody>
          <a:bodyPr lIns="0" tIns="0" rIns="0" bIns="0" rtlCol="0" anchor="t">
            <a:spAutoFit/>
          </a:bodyPr>
          <a:lstStyle/>
          <a:p>
            <a:pPr marL="0" marR="0" lvl="0" indent="0" algn="ctr" defTabSz="914400" rtl="0" eaLnBrk="1" fontAlgn="auto" latinLnBrk="0" hangingPunct="1">
              <a:lnSpc>
                <a:spcPts val="6517"/>
              </a:lnSpc>
              <a:spcBef>
                <a:spcPts val="0"/>
              </a:spcBef>
              <a:spcAft>
                <a:spcPts val="0"/>
              </a:spcAft>
              <a:buClrTx/>
              <a:buSzTx/>
              <a:buFontTx/>
              <a:buNone/>
              <a:tabLst/>
              <a:defRPr/>
            </a:pPr>
            <a:r>
              <a:rPr kumimoji="0" lang="en-US" sz="5013" b="0" i="0" u="none" strike="noStrike" kern="1200" cap="none" spc="100" normalizeH="0" baseline="0" noProof="0">
                <a:ln>
                  <a:noFill/>
                </a:ln>
                <a:solidFill>
                  <a:srgbClr val="191919"/>
                </a:solidFill>
                <a:effectLst/>
                <a:uLnTx/>
                <a:uFillTx/>
                <a:latin typeface="Aileron Heavy Bold"/>
                <a:ea typeface="+mn-ea"/>
                <a:cs typeface="+mn-cs"/>
              </a:rPr>
              <a:t>KEY LEADERSHIP</a:t>
            </a:r>
          </a:p>
        </p:txBody>
      </p:sp>
      <p:sp>
        <p:nvSpPr>
          <p:cNvPr id="10" name="TextBox 10"/>
          <p:cNvSpPr txBox="1"/>
          <p:nvPr/>
        </p:nvSpPr>
        <p:spPr>
          <a:xfrm>
            <a:off x="692483" y="2277845"/>
            <a:ext cx="5914035" cy="798021"/>
          </a:xfrm>
          <a:prstGeom prst="rect">
            <a:avLst/>
          </a:prstGeom>
        </p:spPr>
        <p:txBody>
          <a:bodyPr lIns="0" tIns="0" rIns="0" bIns="0" rtlCol="0" anchor="t">
            <a:spAutoFit/>
          </a:bodyPr>
          <a:lstStyle/>
          <a:p>
            <a:pPr marL="0" marR="0" lvl="0" indent="0" algn="l" defTabSz="914400" rtl="0" eaLnBrk="1" fontAlgn="auto" latinLnBrk="0" hangingPunct="1">
              <a:lnSpc>
                <a:spcPts val="1619"/>
              </a:lnSpc>
              <a:spcBef>
                <a:spcPts val="0"/>
              </a:spcBef>
              <a:spcAft>
                <a:spcPts val="0"/>
              </a:spcAft>
              <a:buClrTx/>
              <a:buSzTx/>
              <a:buFontTx/>
              <a:buNone/>
              <a:tabLst/>
              <a:defRPr/>
            </a:pPr>
            <a:r>
              <a:rPr kumimoji="0" lang="en-US" sz="1031" b="0" i="0" u="none" strike="noStrike" kern="1200" cap="none" spc="72" normalizeH="0" baseline="0" noProof="0">
                <a:ln>
                  <a:noFill/>
                </a:ln>
                <a:solidFill>
                  <a:srgbClr val="222222"/>
                </a:solidFill>
                <a:effectLst/>
                <a:uLnTx/>
                <a:uFillTx/>
                <a:latin typeface="Aileron Regular"/>
                <a:ea typeface="+mn-ea"/>
                <a:cs typeface="+mn-cs"/>
              </a:rPr>
              <a:t>The Steering Council is a</a:t>
            </a:r>
            <a:r>
              <a:rPr kumimoji="0" lang="en-US" sz="1031" b="0" i="0" u="none" strike="noStrike" kern="1200" cap="none" spc="72" normalizeH="0" baseline="0" noProof="0">
                <a:ln>
                  <a:noFill/>
                </a:ln>
                <a:solidFill>
                  <a:srgbClr val="222222"/>
                </a:solidFill>
                <a:effectLst/>
                <a:uLnTx/>
                <a:uFillTx/>
                <a:latin typeface="Aileron Regular Bold"/>
                <a:ea typeface="+mn-ea"/>
                <a:cs typeface="+mn-cs"/>
              </a:rPr>
              <a:t> leadership group</a:t>
            </a:r>
            <a:r>
              <a:rPr kumimoji="0" lang="en-US" sz="1031" b="0" i="0" u="none" strike="noStrike" kern="1200" cap="none" spc="72" normalizeH="0" baseline="0" noProof="0">
                <a:ln>
                  <a:noFill/>
                </a:ln>
                <a:solidFill>
                  <a:srgbClr val="222222"/>
                </a:solidFill>
                <a:effectLst/>
                <a:uLnTx/>
                <a:uFillTx/>
                <a:latin typeface="Aileron Regular"/>
                <a:ea typeface="+mn-ea"/>
                <a:cs typeface="+mn-cs"/>
              </a:rPr>
              <a:t> across major participating organizations who graciously share their time and expertise t</a:t>
            </a:r>
            <a:r>
              <a:rPr kumimoji="0" lang="en-US" sz="1031" b="0" i="0" u="none" strike="noStrike" kern="1200" cap="none" spc="72" normalizeH="0" baseline="0" noProof="0">
                <a:ln>
                  <a:noFill/>
                </a:ln>
                <a:solidFill>
                  <a:srgbClr val="222222"/>
                </a:solidFill>
                <a:effectLst/>
                <a:uLnTx/>
                <a:uFillTx/>
                <a:latin typeface="Aileron Regular Bold"/>
                <a:ea typeface="+mn-ea"/>
                <a:cs typeface="+mn-cs"/>
              </a:rPr>
              <a:t>o meet regularly</a:t>
            </a:r>
            <a:r>
              <a:rPr kumimoji="0" lang="en-US" sz="1031" b="0" i="0" u="none" strike="noStrike" kern="1200" cap="none" spc="72" normalizeH="0" baseline="0" noProof="0">
                <a:ln>
                  <a:noFill/>
                </a:ln>
                <a:solidFill>
                  <a:srgbClr val="222222"/>
                </a:solidFill>
                <a:effectLst/>
                <a:uLnTx/>
                <a:uFillTx/>
                <a:latin typeface="Aileron Regular"/>
                <a:ea typeface="+mn-ea"/>
                <a:cs typeface="+mn-cs"/>
              </a:rPr>
              <a:t> and </a:t>
            </a:r>
            <a:r>
              <a:rPr kumimoji="0" lang="en-US" sz="1031" b="0" i="0" u="none" strike="noStrike" kern="1200" cap="none" spc="72" normalizeH="0" baseline="0" noProof="0">
                <a:ln>
                  <a:noFill/>
                </a:ln>
                <a:solidFill>
                  <a:srgbClr val="222222"/>
                </a:solidFill>
                <a:effectLst/>
                <a:uLnTx/>
                <a:uFillTx/>
                <a:latin typeface="Aileron Regular Bold"/>
                <a:ea typeface="+mn-ea"/>
                <a:cs typeface="+mn-cs"/>
              </a:rPr>
              <a:t>discuss strategic initiatives</a:t>
            </a:r>
            <a:r>
              <a:rPr kumimoji="0" lang="en-US" sz="1031" b="0" i="0" u="none" strike="noStrike" kern="1200" cap="none" spc="72" normalizeH="0" baseline="0" noProof="0">
                <a:ln>
                  <a:noFill/>
                </a:ln>
                <a:solidFill>
                  <a:srgbClr val="222222"/>
                </a:solidFill>
                <a:effectLst/>
                <a:uLnTx/>
                <a:uFillTx/>
                <a:latin typeface="Aileron Regular"/>
                <a:ea typeface="+mn-ea"/>
                <a:cs typeface="+mn-cs"/>
              </a:rPr>
              <a:t> and action items around ideas, </a:t>
            </a:r>
            <a:r>
              <a:rPr kumimoji="0" lang="en-US" sz="1031" b="0" i="0" u="none" strike="noStrike" kern="1200" cap="none" spc="72" normalizeH="0" baseline="0" noProof="0">
                <a:ln>
                  <a:noFill/>
                </a:ln>
                <a:solidFill>
                  <a:srgbClr val="222222"/>
                </a:solidFill>
                <a:effectLst/>
                <a:uLnTx/>
                <a:uFillTx/>
                <a:latin typeface="Aileron Regular Bold"/>
                <a:ea typeface="+mn-ea"/>
                <a:cs typeface="+mn-cs"/>
              </a:rPr>
              <a:t>proposals, or programs for the collaborative. </a:t>
            </a:r>
          </a:p>
        </p:txBody>
      </p:sp>
      <p:sp>
        <p:nvSpPr>
          <p:cNvPr id="11" name="Freeform 11"/>
          <p:cNvSpPr/>
          <p:nvPr/>
        </p:nvSpPr>
        <p:spPr>
          <a:xfrm rot="-4834171" flipH="1">
            <a:off x="15714901" y="2898773"/>
            <a:ext cx="1253751" cy="354185"/>
          </a:xfrm>
          <a:custGeom>
            <a:avLst/>
            <a:gdLst/>
            <a:ahLst/>
            <a:cxnLst/>
            <a:rect l="l" t="t" r="r" b="b"/>
            <a:pathLst>
              <a:path w="1253751" h="354185">
                <a:moveTo>
                  <a:pt x="1253750" y="0"/>
                </a:moveTo>
                <a:lnTo>
                  <a:pt x="0" y="0"/>
                </a:lnTo>
                <a:lnTo>
                  <a:pt x="0" y="354185"/>
                </a:lnTo>
                <a:lnTo>
                  <a:pt x="1253750" y="354185"/>
                </a:lnTo>
                <a:lnTo>
                  <a:pt x="125375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10610413" y="2763537"/>
            <a:ext cx="5136689" cy="3256666"/>
            <a:chOff x="0" y="0"/>
            <a:chExt cx="2271676" cy="1440245"/>
          </a:xfrm>
        </p:grpSpPr>
        <p:sp>
          <p:nvSpPr>
            <p:cNvPr id="13" name="Freeform 13"/>
            <p:cNvSpPr/>
            <p:nvPr/>
          </p:nvSpPr>
          <p:spPr>
            <a:xfrm>
              <a:off x="0" y="0"/>
              <a:ext cx="2271676" cy="1440245"/>
            </a:xfrm>
            <a:custGeom>
              <a:avLst/>
              <a:gdLst/>
              <a:ahLst/>
              <a:cxnLst/>
              <a:rect l="l" t="t" r="r" b="b"/>
              <a:pathLst>
                <a:path w="2271676" h="1440245">
                  <a:moveTo>
                    <a:pt x="76866" y="0"/>
                  </a:moveTo>
                  <a:lnTo>
                    <a:pt x="2194810" y="0"/>
                  </a:lnTo>
                  <a:cubicBezTo>
                    <a:pt x="2215196" y="0"/>
                    <a:pt x="2234748" y="8098"/>
                    <a:pt x="2249163" y="22514"/>
                  </a:cubicBezTo>
                  <a:cubicBezTo>
                    <a:pt x="2263578" y="36929"/>
                    <a:pt x="2271676" y="56480"/>
                    <a:pt x="2271676" y="76866"/>
                  </a:cubicBezTo>
                  <a:lnTo>
                    <a:pt x="2271676" y="1363379"/>
                  </a:lnTo>
                  <a:cubicBezTo>
                    <a:pt x="2271676" y="1405831"/>
                    <a:pt x="2237262" y="1440245"/>
                    <a:pt x="2194810" y="1440245"/>
                  </a:cubicBezTo>
                  <a:lnTo>
                    <a:pt x="76866" y="1440245"/>
                  </a:lnTo>
                  <a:cubicBezTo>
                    <a:pt x="34414" y="1440245"/>
                    <a:pt x="0" y="1405831"/>
                    <a:pt x="0" y="1363379"/>
                  </a:cubicBezTo>
                  <a:lnTo>
                    <a:pt x="0" y="76866"/>
                  </a:lnTo>
                  <a:cubicBezTo>
                    <a:pt x="0" y="34414"/>
                    <a:pt x="34414" y="0"/>
                    <a:pt x="76866" y="0"/>
                  </a:cubicBezTo>
                  <a:close/>
                </a:path>
              </a:pathLst>
            </a:custGeom>
            <a:solidFill>
              <a:srgbClr val="D9D9D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2271676" cy="148787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5"/>
          <p:cNvSpPr txBox="1"/>
          <p:nvPr/>
        </p:nvSpPr>
        <p:spPr>
          <a:xfrm>
            <a:off x="9424595" y="1543786"/>
            <a:ext cx="6130337" cy="321777"/>
          </a:xfrm>
          <a:prstGeom prst="rect">
            <a:avLst/>
          </a:prstGeom>
        </p:spPr>
        <p:txBody>
          <a:bodyPr lIns="0" tIns="0" rIns="0" bIns="0" rtlCol="0" anchor="t">
            <a:spAutoFit/>
          </a:bodyPr>
          <a:lstStyle/>
          <a:p>
            <a:pPr marL="0" marR="0" lvl="0" indent="0" algn="l" defTabSz="914400" rtl="0" eaLnBrk="1" fontAlgn="auto" latinLnBrk="0" hangingPunct="1">
              <a:lnSpc>
                <a:spcPts val="2503"/>
              </a:lnSpc>
              <a:spcBef>
                <a:spcPts val="0"/>
              </a:spcBef>
              <a:spcAft>
                <a:spcPts val="0"/>
              </a:spcAft>
              <a:buClrTx/>
              <a:buSzTx/>
              <a:buFontTx/>
              <a:buNone/>
              <a:tabLst/>
              <a:defRPr/>
            </a:pPr>
            <a:r>
              <a:rPr kumimoji="0" lang="en-US" sz="1925" b="0" i="0" u="none" strike="noStrike" kern="1200" cap="none" spc="38" normalizeH="0" baseline="0" noProof="0">
                <a:ln>
                  <a:noFill/>
                </a:ln>
                <a:solidFill>
                  <a:srgbClr val="191919"/>
                </a:solidFill>
                <a:effectLst/>
                <a:uLnTx/>
                <a:uFillTx/>
                <a:latin typeface="Aileron Bold"/>
                <a:ea typeface="+mn-ea"/>
                <a:cs typeface="+mn-cs"/>
              </a:rPr>
              <a:t>Strategic Advisors</a:t>
            </a:r>
          </a:p>
        </p:txBody>
      </p:sp>
      <p:sp>
        <p:nvSpPr>
          <p:cNvPr id="16" name="TextBox 16"/>
          <p:cNvSpPr txBox="1"/>
          <p:nvPr/>
        </p:nvSpPr>
        <p:spPr>
          <a:xfrm>
            <a:off x="10838837" y="2879528"/>
            <a:ext cx="4679841" cy="2955215"/>
          </a:xfrm>
          <a:prstGeom prst="rect">
            <a:avLst/>
          </a:prstGeom>
        </p:spPr>
        <p:txBody>
          <a:bodyPr lIns="0" tIns="0" rIns="0" bIns="0" rtlCol="0" anchor="t">
            <a:spAutoFit/>
          </a:bodyPr>
          <a:lstStyle/>
          <a:p>
            <a:pPr marL="277026" marR="0" lvl="1" indent="-138513" algn="l" defTabSz="914400" rtl="0" eaLnBrk="1" fontAlgn="auto" latinLnBrk="0" hangingPunct="1">
              <a:lnSpc>
                <a:spcPts val="1796"/>
              </a:lnSpc>
              <a:spcBef>
                <a:spcPts val="0"/>
              </a:spcBef>
              <a:spcAft>
                <a:spcPts val="0"/>
              </a:spcAft>
              <a:buClrTx/>
              <a:buSzTx/>
              <a:buFont typeface="Arial"/>
              <a:buChar char="•"/>
              <a:tabLst/>
              <a:defRPr/>
            </a:pPr>
            <a:r>
              <a:rPr kumimoji="0" lang="en-US" sz="1283" b="0" i="0" u="none" strike="noStrike" kern="1200" cap="none" spc="0" normalizeH="0" baseline="0" noProof="0">
                <a:ln>
                  <a:noFill/>
                </a:ln>
                <a:solidFill>
                  <a:srgbClr val="000000"/>
                </a:solidFill>
                <a:effectLst/>
                <a:uLnTx/>
                <a:uFillTx/>
                <a:latin typeface="Arialle Bold"/>
                <a:ea typeface="+mn-ea"/>
                <a:cs typeface="+mn-cs"/>
              </a:rPr>
              <a:t>Alison Essary</a:t>
            </a:r>
            <a:r>
              <a:rPr kumimoji="0" lang="en-US" sz="1283" b="0" i="0" u="none" strike="noStrike" kern="1200" cap="none" spc="0" normalizeH="0" baseline="0" noProof="0">
                <a:ln>
                  <a:noFill/>
                </a:ln>
                <a:solidFill>
                  <a:srgbClr val="000000"/>
                </a:solidFill>
                <a:effectLst/>
                <a:uLnTx/>
                <a:uFillTx/>
                <a:latin typeface="Arialle"/>
                <a:ea typeface="+mn-ea"/>
                <a:cs typeface="+mn-cs"/>
              </a:rPr>
              <a:t>, </a:t>
            </a:r>
            <a:r>
              <a:rPr kumimoji="0" lang="en-US" sz="1283" b="0" i="0" u="none" strike="noStrike" kern="1200" cap="none" spc="0" normalizeH="0" baseline="0" noProof="0">
                <a:ln>
                  <a:noFill/>
                </a:ln>
                <a:solidFill>
                  <a:srgbClr val="000000"/>
                </a:solidFill>
                <a:effectLst/>
                <a:uLnTx/>
                <a:uFillTx/>
                <a:latin typeface="Arialle Italics"/>
                <a:ea typeface="+mn-ea"/>
                <a:cs typeface="+mn-cs"/>
              </a:rPr>
              <a:t>Professor &amp; Chair</a:t>
            </a:r>
            <a:r>
              <a:rPr kumimoji="0" lang="en-US" sz="1283" b="0" i="0" u="none" strike="noStrike" kern="1200" cap="none" spc="0" normalizeH="0" baseline="0" noProof="0">
                <a:ln>
                  <a:noFill/>
                </a:ln>
                <a:solidFill>
                  <a:srgbClr val="000000"/>
                </a:solidFill>
                <a:effectLst/>
                <a:uLnTx/>
                <a:uFillTx/>
                <a:latin typeface="Arialle"/>
                <a:ea typeface="+mn-ea"/>
                <a:cs typeface="+mn-cs"/>
              </a:rPr>
              <a:t>, Dept of PA Studies, NAU-Phoenix</a:t>
            </a:r>
          </a:p>
          <a:p>
            <a:pPr marL="277026" marR="0" lvl="1" indent="-138513" algn="l" defTabSz="914400" rtl="0" eaLnBrk="1" fontAlgn="auto" latinLnBrk="0" hangingPunct="1">
              <a:lnSpc>
                <a:spcPts val="1796"/>
              </a:lnSpc>
              <a:spcBef>
                <a:spcPts val="0"/>
              </a:spcBef>
              <a:spcAft>
                <a:spcPts val="0"/>
              </a:spcAft>
              <a:buClrTx/>
              <a:buSzTx/>
              <a:buFont typeface="Arial"/>
              <a:buChar char="•"/>
              <a:tabLst/>
              <a:defRPr/>
            </a:pPr>
            <a:r>
              <a:rPr kumimoji="0" lang="en-US" sz="1283" b="0" i="0" u="none" strike="noStrike" kern="1200" cap="none" spc="0" normalizeH="0" baseline="0" noProof="0">
                <a:ln>
                  <a:noFill/>
                </a:ln>
                <a:solidFill>
                  <a:srgbClr val="000000"/>
                </a:solidFill>
                <a:effectLst/>
                <a:uLnTx/>
                <a:uFillTx/>
                <a:latin typeface="Arialle Bold"/>
                <a:ea typeface="+mn-ea"/>
                <a:cs typeface="+mn-cs"/>
              </a:rPr>
              <a:t>Beth Kohler,</a:t>
            </a:r>
            <a:r>
              <a:rPr kumimoji="0" lang="en-US" sz="1283" b="0" i="0" u="none" strike="noStrike" kern="1200" cap="none" spc="0" normalizeH="0" baseline="0" noProof="0">
                <a:ln>
                  <a:noFill/>
                </a:ln>
                <a:solidFill>
                  <a:srgbClr val="000000"/>
                </a:solidFill>
                <a:effectLst/>
                <a:uLnTx/>
                <a:uFillTx/>
                <a:latin typeface="Arialle"/>
                <a:ea typeface="+mn-ea"/>
                <a:cs typeface="+mn-cs"/>
              </a:rPr>
              <a:t> </a:t>
            </a:r>
            <a:r>
              <a:rPr kumimoji="0" lang="en-US" sz="1283" b="0" i="0" u="none" strike="noStrike" kern="1200" cap="none" spc="0" normalizeH="0" baseline="0" noProof="0">
                <a:ln>
                  <a:noFill/>
                </a:ln>
                <a:solidFill>
                  <a:srgbClr val="000000"/>
                </a:solidFill>
                <a:effectLst/>
                <a:uLnTx/>
                <a:uFillTx/>
                <a:latin typeface="Arialle Italics"/>
                <a:ea typeface="+mn-ea"/>
                <a:cs typeface="+mn-cs"/>
              </a:rPr>
              <a:t>Owner</a:t>
            </a:r>
            <a:r>
              <a:rPr kumimoji="0" lang="en-US" sz="1283" b="0" i="0" u="none" strike="noStrike" kern="1200" cap="none" spc="0" normalizeH="0" baseline="0" noProof="0">
                <a:ln>
                  <a:noFill/>
                </a:ln>
                <a:solidFill>
                  <a:srgbClr val="000000"/>
                </a:solidFill>
                <a:effectLst/>
                <a:uLnTx/>
                <a:uFillTx/>
                <a:latin typeface="Arialle"/>
                <a:ea typeface="+mn-ea"/>
                <a:cs typeface="+mn-cs"/>
              </a:rPr>
              <a:t>, Beth Kohler Consulting LLC</a:t>
            </a:r>
          </a:p>
          <a:p>
            <a:pPr marL="277026" marR="0" lvl="1" indent="-138513" algn="l" defTabSz="914400" rtl="0" eaLnBrk="1" fontAlgn="auto" latinLnBrk="0" hangingPunct="1">
              <a:lnSpc>
                <a:spcPts val="1796"/>
              </a:lnSpc>
              <a:spcBef>
                <a:spcPts val="0"/>
              </a:spcBef>
              <a:spcAft>
                <a:spcPts val="0"/>
              </a:spcAft>
              <a:buClrTx/>
              <a:buSzTx/>
              <a:buFont typeface="Arial"/>
              <a:buChar char="•"/>
              <a:tabLst/>
              <a:defRPr/>
            </a:pPr>
            <a:r>
              <a:rPr kumimoji="0" lang="en-US" sz="1283" b="0" i="0" u="none" strike="noStrike" kern="1200" cap="none" spc="0" normalizeH="0" baseline="0" noProof="0">
                <a:ln>
                  <a:noFill/>
                </a:ln>
                <a:solidFill>
                  <a:srgbClr val="000000"/>
                </a:solidFill>
                <a:effectLst/>
                <a:uLnTx/>
                <a:uFillTx/>
                <a:latin typeface="Arialle Bold"/>
                <a:ea typeface="+mn-ea"/>
                <a:cs typeface="+mn-cs"/>
              </a:rPr>
              <a:t>Holly Ward</a:t>
            </a:r>
            <a:r>
              <a:rPr kumimoji="0" lang="en-US" sz="1283" b="0" i="0" u="none" strike="noStrike" kern="1200" cap="none" spc="0" normalizeH="0" baseline="0" noProof="0">
                <a:ln>
                  <a:noFill/>
                </a:ln>
                <a:solidFill>
                  <a:srgbClr val="000000"/>
                </a:solidFill>
                <a:effectLst/>
                <a:uLnTx/>
                <a:uFillTx/>
                <a:latin typeface="Arialle"/>
                <a:ea typeface="+mn-ea"/>
                <a:cs typeface="+mn-cs"/>
              </a:rPr>
              <a:t>, </a:t>
            </a:r>
            <a:r>
              <a:rPr kumimoji="0" lang="en-US" sz="1283" b="0" i="0" u="none" strike="noStrike" kern="1200" cap="none" spc="0" normalizeH="0" baseline="0" noProof="0">
                <a:ln>
                  <a:noFill/>
                </a:ln>
                <a:solidFill>
                  <a:srgbClr val="000000"/>
                </a:solidFill>
                <a:effectLst/>
                <a:uLnTx/>
                <a:uFillTx/>
                <a:latin typeface="Arialle Italics"/>
                <a:ea typeface="+mn-ea"/>
                <a:cs typeface="+mn-cs"/>
              </a:rPr>
              <a:t>Vice President of Communications</a:t>
            </a:r>
            <a:r>
              <a:rPr kumimoji="0" lang="en-US" sz="1283" b="0" i="0" u="none" strike="noStrike" kern="1200" cap="none" spc="0" normalizeH="0" baseline="0" noProof="0">
                <a:ln>
                  <a:noFill/>
                </a:ln>
                <a:solidFill>
                  <a:srgbClr val="000000"/>
                </a:solidFill>
                <a:effectLst/>
                <a:uLnTx/>
                <a:uFillTx/>
                <a:latin typeface="Arialle"/>
                <a:ea typeface="+mn-ea"/>
                <a:cs typeface="+mn-cs"/>
              </a:rPr>
              <a:t>, Arizona Hospital and Healthcare Association (AzHHA)</a:t>
            </a:r>
          </a:p>
          <a:p>
            <a:pPr marL="277026" marR="0" lvl="1" indent="-138513" algn="l" defTabSz="914400" rtl="0" eaLnBrk="1" fontAlgn="auto" latinLnBrk="0" hangingPunct="1">
              <a:lnSpc>
                <a:spcPts val="1796"/>
              </a:lnSpc>
              <a:spcBef>
                <a:spcPts val="0"/>
              </a:spcBef>
              <a:spcAft>
                <a:spcPts val="0"/>
              </a:spcAft>
              <a:buClrTx/>
              <a:buSzTx/>
              <a:buFont typeface="Arial"/>
              <a:buChar char="•"/>
              <a:tabLst/>
              <a:defRPr/>
            </a:pPr>
            <a:r>
              <a:rPr kumimoji="0" lang="en-US" sz="1283" b="0" i="0" u="none" strike="noStrike" kern="1200" cap="none" spc="0" normalizeH="0" baseline="0" noProof="0">
                <a:ln>
                  <a:noFill/>
                </a:ln>
                <a:solidFill>
                  <a:srgbClr val="000000"/>
                </a:solidFill>
                <a:effectLst/>
                <a:uLnTx/>
                <a:uFillTx/>
                <a:latin typeface="Arialle Bold"/>
                <a:ea typeface="+mn-ea"/>
                <a:cs typeface="+mn-cs"/>
              </a:rPr>
              <a:t>Keith Frey</a:t>
            </a:r>
            <a:r>
              <a:rPr kumimoji="0" lang="en-US" sz="1283" b="0" i="0" u="none" strike="noStrike" kern="1200" cap="none" spc="0" normalizeH="0" baseline="0" noProof="0">
                <a:ln>
                  <a:noFill/>
                </a:ln>
                <a:solidFill>
                  <a:srgbClr val="000000"/>
                </a:solidFill>
                <a:effectLst/>
                <a:uLnTx/>
                <a:uFillTx/>
                <a:latin typeface="Arialle"/>
                <a:ea typeface="+mn-ea"/>
                <a:cs typeface="+mn-cs"/>
              </a:rPr>
              <a:t>, </a:t>
            </a:r>
            <a:r>
              <a:rPr kumimoji="0" lang="en-US" sz="1283" b="0" i="0" u="none" strike="noStrike" kern="1200" cap="none" spc="0" normalizeH="0" baseline="0" noProof="0">
                <a:ln>
                  <a:noFill/>
                </a:ln>
                <a:solidFill>
                  <a:srgbClr val="000000"/>
                </a:solidFill>
                <a:effectLst/>
                <a:uLnTx/>
                <a:uFillTx/>
                <a:latin typeface="Arialle Italics"/>
                <a:ea typeface="+mn-ea"/>
                <a:cs typeface="+mn-cs"/>
              </a:rPr>
              <a:t>Principal Consultant and Coach</a:t>
            </a:r>
            <a:r>
              <a:rPr kumimoji="0" lang="en-US" sz="1283" b="0" i="0" u="none" strike="noStrike" kern="1200" cap="none" spc="0" normalizeH="0" baseline="0" noProof="0">
                <a:ln>
                  <a:noFill/>
                </a:ln>
                <a:solidFill>
                  <a:srgbClr val="000000"/>
                </a:solidFill>
                <a:effectLst/>
                <a:uLnTx/>
                <a:uFillTx/>
                <a:latin typeface="Arialle"/>
                <a:ea typeface="+mn-ea"/>
                <a:cs typeface="+mn-cs"/>
              </a:rPr>
              <a:t>, Frey Healthcare Consulting</a:t>
            </a:r>
          </a:p>
          <a:p>
            <a:pPr marL="277026" marR="0" lvl="1" indent="-138513" algn="l" defTabSz="914400" rtl="0" eaLnBrk="1" fontAlgn="auto" latinLnBrk="0" hangingPunct="1">
              <a:lnSpc>
                <a:spcPts val="1796"/>
              </a:lnSpc>
              <a:spcBef>
                <a:spcPts val="0"/>
              </a:spcBef>
              <a:spcAft>
                <a:spcPts val="0"/>
              </a:spcAft>
              <a:buClrTx/>
              <a:buSzTx/>
              <a:buFont typeface="Arial"/>
              <a:buChar char="•"/>
              <a:tabLst/>
              <a:defRPr/>
            </a:pPr>
            <a:r>
              <a:rPr kumimoji="0" lang="en-US" sz="1283" b="0" i="0" u="none" strike="noStrike" kern="1200" cap="none" spc="0" normalizeH="0" baseline="0" noProof="0">
                <a:ln>
                  <a:noFill/>
                </a:ln>
                <a:solidFill>
                  <a:srgbClr val="000000"/>
                </a:solidFill>
                <a:effectLst/>
                <a:uLnTx/>
                <a:uFillTx/>
                <a:latin typeface="Arialle Bold"/>
                <a:ea typeface="+mn-ea"/>
                <a:cs typeface="+mn-cs"/>
              </a:rPr>
              <a:t>Lorenzo Martinez</a:t>
            </a:r>
            <a:r>
              <a:rPr kumimoji="0" lang="en-US" sz="1283" b="0" i="0" u="none" strike="noStrike" kern="1200" cap="none" spc="0" normalizeH="0" baseline="0" noProof="0">
                <a:ln>
                  <a:noFill/>
                </a:ln>
                <a:solidFill>
                  <a:srgbClr val="000000"/>
                </a:solidFill>
                <a:effectLst/>
                <a:uLnTx/>
                <a:uFillTx/>
                <a:latin typeface="Arialle"/>
                <a:ea typeface="+mn-ea"/>
                <a:cs typeface="+mn-cs"/>
              </a:rPr>
              <a:t>, </a:t>
            </a:r>
            <a:r>
              <a:rPr kumimoji="0" lang="en-US" sz="1283" b="0" i="0" u="none" strike="noStrike" kern="1200" cap="none" spc="0" normalizeH="0" baseline="0" noProof="0">
                <a:ln>
                  <a:noFill/>
                </a:ln>
                <a:solidFill>
                  <a:srgbClr val="000000"/>
                </a:solidFill>
                <a:effectLst/>
                <a:uLnTx/>
                <a:uFillTx/>
                <a:latin typeface="Arialle Italics"/>
                <a:ea typeface="+mn-ea"/>
                <a:cs typeface="+mn-cs"/>
              </a:rPr>
              <a:t>Senior Director of Health Sciences</a:t>
            </a:r>
            <a:r>
              <a:rPr kumimoji="0" lang="en-US" sz="1283" b="0" i="0" u="none" strike="noStrike" kern="1200" cap="none" spc="0" normalizeH="0" baseline="0" noProof="0">
                <a:ln>
                  <a:noFill/>
                </a:ln>
                <a:solidFill>
                  <a:srgbClr val="000000"/>
                </a:solidFill>
                <a:effectLst/>
                <a:uLnTx/>
                <a:uFillTx/>
                <a:latin typeface="Arialle"/>
                <a:ea typeface="+mn-ea"/>
                <a:cs typeface="+mn-cs"/>
              </a:rPr>
              <a:t>, Arizona Board of Regents</a:t>
            </a:r>
          </a:p>
          <a:p>
            <a:pPr marL="277026" marR="0" lvl="1" indent="-138513" algn="l" defTabSz="914400" rtl="0" eaLnBrk="1" fontAlgn="auto" latinLnBrk="0" hangingPunct="1">
              <a:lnSpc>
                <a:spcPts val="1796"/>
              </a:lnSpc>
              <a:spcBef>
                <a:spcPts val="0"/>
              </a:spcBef>
              <a:spcAft>
                <a:spcPts val="0"/>
              </a:spcAft>
              <a:buClrTx/>
              <a:buSzTx/>
              <a:buFont typeface="Arial"/>
              <a:buChar char="•"/>
              <a:tabLst/>
              <a:defRPr/>
            </a:pPr>
            <a:r>
              <a:rPr kumimoji="0" lang="en-US" sz="1283" b="0" i="0" u="none" strike="noStrike" kern="1200" cap="none" spc="0" normalizeH="0" baseline="0" noProof="0">
                <a:ln>
                  <a:noFill/>
                </a:ln>
                <a:solidFill>
                  <a:srgbClr val="000000"/>
                </a:solidFill>
                <a:effectLst/>
                <a:uLnTx/>
                <a:uFillTx/>
                <a:latin typeface="Arialle Bold"/>
                <a:ea typeface="+mn-ea"/>
                <a:cs typeface="+mn-cs"/>
              </a:rPr>
              <a:t>Mark Carroll</a:t>
            </a:r>
            <a:r>
              <a:rPr kumimoji="0" lang="en-US" sz="1283" b="0" i="0" u="none" strike="noStrike" kern="1200" cap="none" spc="0" normalizeH="0" baseline="0" noProof="0">
                <a:ln>
                  <a:noFill/>
                </a:ln>
                <a:solidFill>
                  <a:srgbClr val="000000"/>
                </a:solidFill>
                <a:effectLst/>
                <a:uLnTx/>
                <a:uFillTx/>
                <a:latin typeface="Arialle"/>
                <a:ea typeface="+mn-ea"/>
                <a:cs typeface="+mn-cs"/>
              </a:rPr>
              <a:t>, CMO, BCBSAZ Health Choice</a:t>
            </a:r>
          </a:p>
          <a:p>
            <a:pPr marL="277026" marR="0" lvl="1" indent="-138513" algn="l" defTabSz="914400" rtl="0" eaLnBrk="1" fontAlgn="auto" latinLnBrk="0" hangingPunct="1">
              <a:lnSpc>
                <a:spcPts val="1796"/>
              </a:lnSpc>
              <a:spcBef>
                <a:spcPts val="0"/>
              </a:spcBef>
              <a:spcAft>
                <a:spcPts val="0"/>
              </a:spcAft>
              <a:buClrTx/>
              <a:buSzTx/>
              <a:buFont typeface="Arial"/>
              <a:buChar char="•"/>
              <a:tabLst/>
              <a:defRPr/>
            </a:pPr>
            <a:r>
              <a:rPr kumimoji="0" lang="en-US" sz="1283" b="0" i="0" u="none" strike="noStrike" kern="1200" cap="none" spc="0" normalizeH="0" baseline="0" noProof="0">
                <a:ln>
                  <a:noFill/>
                </a:ln>
                <a:solidFill>
                  <a:srgbClr val="000000"/>
                </a:solidFill>
                <a:effectLst/>
                <a:uLnTx/>
                <a:uFillTx/>
                <a:latin typeface="Arialle Bold"/>
                <a:ea typeface="+mn-ea"/>
                <a:cs typeface="+mn-cs"/>
              </a:rPr>
              <a:t>Theresa Cullen</a:t>
            </a:r>
            <a:r>
              <a:rPr kumimoji="0" lang="en-US" sz="1283" b="0" i="0" u="none" strike="noStrike" kern="1200" cap="none" spc="0" normalizeH="0" baseline="0" noProof="0">
                <a:ln>
                  <a:noFill/>
                </a:ln>
                <a:solidFill>
                  <a:srgbClr val="000000"/>
                </a:solidFill>
                <a:effectLst/>
                <a:uLnTx/>
                <a:uFillTx/>
                <a:latin typeface="Arialle"/>
                <a:ea typeface="+mn-ea"/>
                <a:cs typeface="+mn-cs"/>
              </a:rPr>
              <a:t>, </a:t>
            </a:r>
            <a:r>
              <a:rPr kumimoji="0" lang="en-US" sz="1283" b="0" i="0" u="none" strike="noStrike" kern="1200" cap="none" spc="0" normalizeH="0" baseline="0" noProof="0">
                <a:ln>
                  <a:noFill/>
                </a:ln>
                <a:solidFill>
                  <a:srgbClr val="000000"/>
                </a:solidFill>
                <a:effectLst/>
                <a:uLnTx/>
                <a:uFillTx/>
                <a:latin typeface="Arialle Italics"/>
                <a:ea typeface="+mn-ea"/>
                <a:cs typeface="+mn-cs"/>
              </a:rPr>
              <a:t>Department Director</a:t>
            </a:r>
            <a:r>
              <a:rPr kumimoji="0" lang="en-US" sz="1283" b="0" i="0" u="none" strike="noStrike" kern="1200" cap="none" spc="0" normalizeH="0" baseline="0" noProof="0">
                <a:ln>
                  <a:noFill/>
                </a:ln>
                <a:solidFill>
                  <a:srgbClr val="000000"/>
                </a:solidFill>
                <a:effectLst/>
                <a:uLnTx/>
                <a:uFillTx/>
                <a:latin typeface="Arialle"/>
                <a:ea typeface="+mn-ea"/>
                <a:cs typeface="+mn-cs"/>
              </a:rPr>
              <a:t>, Pima County</a:t>
            </a:r>
          </a:p>
          <a:p>
            <a:pPr marL="277026" marR="0" lvl="1" indent="-138513" algn="l" defTabSz="914400" rtl="0" eaLnBrk="1" fontAlgn="auto" latinLnBrk="0" hangingPunct="1">
              <a:lnSpc>
                <a:spcPts val="1796"/>
              </a:lnSpc>
              <a:spcBef>
                <a:spcPts val="0"/>
              </a:spcBef>
              <a:spcAft>
                <a:spcPts val="0"/>
              </a:spcAft>
              <a:buClrTx/>
              <a:buSzTx/>
              <a:buFont typeface="Arial"/>
              <a:buChar char="•"/>
              <a:tabLst/>
              <a:defRPr/>
            </a:pPr>
            <a:r>
              <a:rPr kumimoji="0" lang="en-US" sz="1283" b="0" i="0" u="none" strike="noStrike" kern="1200" cap="none" spc="0" normalizeH="0" baseline="0" noProof="0">
                <a:ln>
                  <a:noFill/>
                </a:ln>
                <a:solidFill>
                  <a:srgbClr val="000000"/>
                </a:solidFill>
                <a:effectLst/>
                <a:uLnTx/>
                <a:uFillTx/>
                <a:latin typeface="Arialle Bold"/>
                <a:ea typeface="+mn-ea"/>
                <a:cs typeface="+mn-cs"/>
              </a:rPr>
              <a:t>Vince Berkley</a:t>
            </a:r>
            <a:r>
              <a:rPr kumimoji="0" lang="en-US" sz="1283" b="0" i="0" u="none" strike="noStrike" kern="1200" cap="none" spc="0" normalizeH="0" baseline="0" noProof="0">
                <a:ln>
                  <a:noFill/>
                </a:ln>
                <a:solidFill>
                  <a:srgbClr val="000000"/>
                </a:solidFill>
                <a:effectLst/>
                <a:uLnTx/>
                <a:uFillTx/>
                <a:latin typeface="Arialle"/>
                <a:ea typeface="+mn-ea"/>
                <a:cs typeface="+mn-cs"/>
              </a:rPr>
              <a:t>, </a:t>
            </a:r>
            <a:r>
              <a:rPr kumimoji="0" lang="en-US" sz="1283" b="0" i="0" u="none" strike="noStrike" kern="1200" cap="none" spc="0" normalizeH="0" baseline="0" noProof="0">
                <a:ln>
                  <a:noFill/>
                </a:ln>
                <a:solidFill>
                  <a:srgbClr val="000000"/>
                </a:solidFill>
                <a:effectLst/>
                <a:uLnTx/>
                <a:uFillTx/>
                <a:latin typeface="Arialle Italics"/>
                <a:ea typeface="+mn-ea"/>
                <a:cs typeface="+mn-cs"/>
              </a:rPr>
              <a:t>Retired Assistant Surgeon General,</a:t>
            </a:r>
            <a:r>
              <a:rPr kumimoji="0" lang="en-US" sz="1283" b="0" i="0" u="none" strike="noStrike" kern="1200" cap="none" spc="0" normalizeH="0" baseline="0" noProof="0">
                <a:ln>
                  <a:noFill/>
                </a:ln>
                <a:solidFill>
                  <a:srgbClr val="000000"/>
                </a:solidFill>
                <a:effectLst/>
                <a:uLnTx/>
                <a:uFillTx/>
                <a:latin typeface="Arialle"/>
                <a:ea typeface="+mn-ea"/>
                <a:cs typeface="+mn-cs"/>
              </a:rPr>
              <a:t> NARBAH Institute</a:t>
            </a:r>
          </a:p>
        </p:txBody>
      </p:sp>
      <p:sp>
        <p:nvSpPr>
          <p:cNvPr id="17" name="TextBox 17"/>
          <p:cNvSpPr txBox="1"/>
          <p:nvPr/>
        </p:nvSpPr>
        <p:spPr>
          <a:xfrm>
            <a:off x="9424595" y="2001702"/>
            <a:ext cx="7345375" cy="599909"/>
          </a:xfrm>
          <a:prstGeom prst="rect">
            <a:avLst/>
          </a:prstGeom>
        </p:spPr>
        <p:txBody>
          <a:bodyPr lIns="0" tIns="0" rIns="0" bIns="0" rtlCol="0" anchor="t">
            <a:spAutoFit/>
          </a:bodyPr>
          <a:lstStyle/>
          <a:p>
            <a:pPr marL="0" marR="0" lvl="0" indent="0" algn="l" defTabSz="914400" rtl="0" eaLnBrk="1" fontAlgn="auto" latinLnBrk="0" hangingPunct="1">
              <a:lnSpc>
                <a:spcPts val="1584"/>
              </a:lnSpc>
              <a:spcBef>
                <a:spcPct val="0"/>
              </a:spcBef>
              <a:spcAft>
                <a:spcPts val="0"/>
              </a:spcAft>
              <a:buClrTx/>
              <a:buSzTx/>
              <a:buFontTx/>
              <a:buNone/>
              <a:tabLst/>
              <a:defRPr/>
            </a:pPr>
            <a:r>
              <a:rPr kumimoji="0" lang="en-US" sz="1131" b="0" i="0" u="none" strike="noStrike" kern="1200" cap="none" spc="0" normalizeH="0" baseline="0" noProof="0">
                <a:ln>
                  <a:noFill/>
                </a:ln>
                <a:solidFill>
                  <a:srgbClr val="000000"/>
                </a:solidFill>
                <a:effectLst/>
                <a:uLnTx/>
                <a:uFillTx/>
                <a:latin typeface="Arialle"/>
                <a:ea typeface="+mn-ea"/>
                <a:cs typeface="+mn-cs"/>
              </a:rPr>
              <a:t>The Strategic Advisors are leaders and executive who graciously share their expertise and feedback on strategic initiatives, ideas, proposals, or programs for the collaborative and leverage their network to help move work forward.</a:t>
            </a:r>
          </a:p>
        </p:txBody>
      </p:sp>
      <p:sp>
        <p:nvSpPr>
          <p:cNvPr id="18" name="TextBox 18"/>
          <p:cNvSpPr txBox="1"/>
          <p:nvPr/>
        </p:nvSpPr>
        <p:spPr>
          <a:xfrm>
            <a:off x="752776" y="1855101"/>
            <a:ext cx="6130337" cy="321777"/>
          </a:xfrm>
          <a:prstGeom prst="rect">
            <a:avLst/>
          </a:prstGeom>
        </p:spPr>
        <p:txBody>
          <a:bodyPr lIns="0" tIns="0" rIns="0" bIns="0" rtlCol="0" anchor="t">
            <a:spAutoFit/>
          </a:bodyPr>
          <a:lstStyle/>
          <a:p>
            <a:pPr marL="0" marR="0" lvl="0" indent="0" algn="l" defTabSz="914400" rtl="0" eaLnBrk="1" fontAlgn="auto" latinLnBrk="0" hangingPunct="1">
              <a:lnSpc>
                <a:spcPts val="2503"/>
              </a:lnSpc>
              <a:spcBef>
                <a:spcPts val="0"/>
              </a:spcBef>
              <a:spcAft>
                <a:spcPts val="0"/>
              </a:spcAft>
              <a:buClrTx/>
              <a:buSzTx/>
              <a:buFontTx/>
              <a:buNone/>
              <a:tabLst/>
              <a:defRPr/>
            </a:pPr>
            <a:r>
              <a:rPr kumimoji="0" lang="en-US" sz="1925" b="0" i="0" u="none" strike="noStrike" kern="1200" cap="none" spc="38" normalizeH="0" baseline="0" noProof="0">
                <a:ln>
                  <a:noFill/>
                </a:ln>
                <a:solidFill>
                  <a:srgbClr val="191919"/>
                </a:solidFill>
                <a:effectLst/>
                <a:uLnTx/>
                <a:uFillTx/>
                <a:latin typeface="Aileron Bold"/>
                <a:ea typeface="+mn-ea"/>
                <a:cs typeface="+mn-cs"/>
              </a:rPr>
              <a:t>Steering Council</a:t>
            </a:r>
          </a:p>
        </p:txBody>
      </p:sp>
      <p:sp>
        <p:nvSpPr>
          <p:cNvPr id="19" name="Freeform 19"/>
          <p:cNvSpPr/>
          <p:nvPr/>
        </p:nvSpPr>
        <p:spPr>
          <a:xfrm rot="-6018317" flipH="1">
            <a:off x="15786584" y="7596287"/>
            <a:ext cx="1022821" cy="288947"/>
          </a:xfrm>
          <a:custGeom>
            <a:avLst/>
            <a:gdLst/>
            <a:ahLst/>
            <a:cxnLst/>
            <a:rect l="l" t="t" r="r" b="b"/>
            <a:pathLst>
              <a:path w="1022821" h="288947">
                <a:moveTo>
                  <a:pt x="1022821" y="0"/>
                </a:moveTo>
                <a:lnTo>
                  <a:pt x="0" y="0"/>
                </a:lnTo>
                <a:lnTo>
                  <a:pt x="0" y="288947"/>
                </a:lnTo>
                <a:lnTo>
                  <a:pt x="1022821" y="288947"/>
                </a:lnTo>
                <a:lnTo>
                  <a:pt x="102282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 name="Group 20"/>
          <p:cNvGrpSpPr/>
          <p:nvPr/>
        </p:nvGrpSpPr>
        <p:grpSpPr>
          <a:xfrm>
            <a:off x="10610413" y="7637104"/>
            <a:ext cx="5373018" cy="1503302"/>
            <a:chOff x="0" y="0"/>
            <a:chExt cx="2681640" cy="750289"/>
          </a:xfrm>
        </p:grpSpPr>
        <p:sp>
          <p:nvSpPr>
            <p:cNvPr id="21" name="Freeform 21"/>
            <p:cNvSpPr/>
            <p:nvPr/>
          </p:nvSpPr>
          <p:spPr>
            <a:xfrm>
              <a:off x="0" y="0"/>
              <a:ext cx="2681640" cy="750289"/>
            </a:xfrm>
            <a:custGeom>
              <a:avLst/>
              <a:gdLst/>
              <a:ahLst/>
              <a:cxnLst/>
              <a:rect l="l" t="t" r="r" b="b"/>
              <a:pathLst>
                <a:path w="2681640" h="750289">
                  <a:moveTo>
                    <a:pt x="73485" y="0"/>
                  </a:moveTo>
                  <a:lnTo>
                    <a:pt x="2608155" y="0"/>
                  </a:lnTo>
                  <a:cubicBezTo>
                    <a:pt x="2627644" y="0"/>
                    <a:pt x="2646335" y="7742"/>
                    <a:pt x="2660117" y="21523"/>
                  </a:cubicBezTo>
                  <a:cubicBezTo>
                    <a:pt x="2673898" y="35305"/>
                    <a:pt x="2681640" y="53996"/>
                    <a:pt x="2681640" y="73485"/>
                  </a:cubicBezTo>
                  <a:lnTo>
                    <a:pt x="2681640" y="676803"/>
                  </a:lnTo>
                  <a:cubicBezTo>
                    <a:pt x="2681640" y="696293"/>
                    <a:pt x="2673898" y="714984"/>
                    <a:pt x="2660117" y="728765"/>
                  </a:cubicBezTo>
                  <a:cubicBezTo>
                    <a:pt x="2646335" y="742546"/>
                    <a:pt x="2627644" y="750289"/>
                    <a:pt x="2608155" y="750289"/>
                  </a:cubicBezTo>
                  <a:lnTo>
                    <a:pt x="73485" y="750289"/>
                  </a:lnTo>
                  <a:cubicBezTo>
                    <a:pt x="32900" y="750289"/>
                    <a:pt x="0" y="717388"/>
                    <a:pt x="0" y="676803"/>
                  </a:cubicBezTo>
                  <a:lnTo>
                    <a:pt x="0" y="73485"/>
                  </a:lnTo>
                  <a:cubicBezTo>
                    <a:pt x="0" y="53996"/>
                    <a:pt x="7742" y="35305"/>
                    <a:pt x="21523" y="21523"/>
                  </a:cubicBezTo>
                  <a:cubicBezTo>
                    <a:pt x="35305" y="7742"/>
                    <a:pt x="53996" y="0"/>
                    <a:pt x="73485" y="0"/>
                  </a:cubicBezTo>
                  <a:close/>
                </a:path>
              </a:pathLst>
            </a:custGeom>
            <a:solidFill>
              <a:srgbClr val="2C92D5">
                <a:alpha val="1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0" y="-47625"/>
              <a:ext cx="2681640" cy="79791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9424595" y="6623517"/>
            <a:ext cx="932902" cy="318389"/>
          </a:xfrm>
          <a:prstGeom prst="rect">
            <a:avLst/>
          </a:prstGeom>
        </p:spPr>
        <p:txBody>
          <a:bodyPr lIns="0" tIns="0" rIns="0" bIns="0" rtlCol="0" anchor="t">
            <a:spAutoFit/>
          </a:bodyPr>
          <a:lstStyle/>
          <a:p>
            <a:pPr marL="0" marR="0" lvl="0" indent="0" algn="l" defTabSz="914400" rtl="0" eaLnBrk="1" fontAlgn="auto" latinLnBrk="0" hangingPunct="1">
              <a:lnSpc>
                <a:spcPts val="2508"/>
              </a:lnSpc>
              <a:spcBef>
                <a:spcPts val="0"/>
              </a:spcBef>
              <a:spcAft>
                <a:spcPts val="0"/>
              </a:spcAft>
              <a:buClrTx/>
              <a:buSzTx/>
              <a:buFontTx/>
              <a:buNone/>
              <a:tabLst/>
              <a:defRPr/>
            </a:pPr>
            <a:r>
              <a:rPr kumimoji="0" lang="en-US" sz="1929" b="0" i="0" u="none" strike="noStrike" kern="1200" cap="none" spc="38" normalizeH="0" baseline="0" noProof="0">
                <a:ln>
                  <a:noFill/>
                </a:ln>
                <a:solidFill>
                  <a:srgbClr val="191919"/>
                </a:solidFill>
                <a:effectLst/>
                <a:uLnTx/>
                <a:uFillTx/>
                <a:latin typeface="Aileron Bold"/>
                <a:ea typeface="+mn-ea"/>
                <a:cs typeface="+mn-cs"/>
              </a:rPr>
              <a:t>Experts</a:t>
            </a:r>
          </a:p>
        </p:txBody>
      </p:sp>
      <p:sp>
        <p:nvSpPr>
          <p:cNvPr id="24" name="TextBox 24"/>
          <p:cNvSpPr txBox="1"/>
          <p:nvPr/>
        </p:nvSpPr>
        <p:spPr>
          <a:xfrm>
            <a:off x="10746150" y="8056356"/>
            <a:ext cx="5101544" cy="626698"/>
          </a:xfrm>
          <a:prstGeom prst="rect">
            <a:avLst/>
          </a:prstGeom>
        </p:spPr>
        <p:txBody>
          <a:bodyPr lIns="0" tIns="0" rIns="0" bIns="0" rtlCol="0" anchor="t">
            <a:spAutoFit/>
          </a:bodyPr>
          <a:lstStyle/>
          <a:p>
            <a:pPr marL="252015" marR="0" lvl="1" indent="-126007" algn="l" defTabSz="914400" rtl="0" eaLnBrk="1" fontAlgn="auto" latinLnBrk="0" hangingPunct="1">
              <a:lnSpc>
                <a:spcPts val="1634"/>
              </a:lnSpc>
              <a:spcBef>
                <a:spcPts val="0"/>
              </a:spcBef>
              <a:spcAft>
                <a:spcPts val="0"/>
              </a:spcAft>
              <a:buClrTx/>
              <a:buSzTx/>
              <a:buFont typeface="Arial"/>
              <a:buChar char="•"/>
              <a:tabLst/>
              <a:defRPr/>
            </a:pPr>
            <a:r>
              <a:rPr kumimoji="0" lang="en-US" sz="1167" b="0" i="0" u="none" strike="noStrike" kern="1200" cap="none" spc="0" normalizeH="0" baseline="0" noProof="0">
                <a:ln>
                  <a:noFill/>
                </a:ln>
                <a:solidFill>
                  <a:srgbClr val="000000"/>
                </a:solidFill>
                <a:effectLst/>
                <a:uLnTx/>
                <a:uFillTx/>
                <a:latin typeface="Arialle Bold"/>
                <a:ea typeface="+mn-ea"/>
                <a:cs typeface="+mn-cs"/>
              </a:rPr>
              <a:t>Stephen J. Swensen</a:t>
            </a:r>
            <a:r>
              <a:rPr kumimoji="0" lang="en-US" sz="1167" b="0" i="0" u="none" strike="noStrike" kern="1200" cap="none" spc="0" normalizeH="0" baseline="0" noProof="0">
                <a:ln>
                  <a:noFill/>
                </a:ln>
                <a:solidFill>
                  <a:srgbClr val="000000"/>
                </a:solidFill>
                <a:effectLst/>
                <a:uLnTx/>
                <a:uFillTx/>
                <a:latin typeface="Arialle"/>
                <a:ea typeface="+mn-ea"/>
                <a:cs typeface="+mn-cs"/>
              </a:rPr>
              <a:t>, </a:t>
            </a:r>
            <a:r>
              <a:rPr kumimoji="0" lang="en-US" sz="1167" b="0" i="0" u="none" strike="noStrike" kern="1200" cap="none" spc="0" normalizeH="0" baseline="0" noProof="0">
                <a:ln>
                  <a:noFill/>
                </a:ln>
                <a:solidFill>
                  <a:srgbClr val="000000"/>
                </a:solidFill>
                <a:effectLst/>
                <a:uLnTx/>
                <a:uFillTx/>
                <a:latin typeface="Arialle Italics"/>
                <a:ea typeface="+mn-ea"/>
                <a:cs typeface="+mn-cs"/>
              </a:rPr>
              <a:t>Transformational Fellow (</a:t>
            </a:r>
            <a:r>
              <a:rPr kumimoji="0" lang="en-US" sz="1167" b="0" i="0" u="none" strike="noStrike" kern="1200" cap="none" spc="0" normalizeH="0" baseline="0" noProof="0">
                <a:ln>
                  <a:noFill/>
                </a:ln>
                <a:solidFill>
                  <a:srgbClr val="000000"/>
                </a:solidFill>
                <a:effectLst/>
                <a:uLnTx/>
                <a:uFillTx/>
                <a:latin typeface="Arialle"/>
                <a:ea typeface="+mn-ea"/>
                <a:cs typeface="+mn-cs"/>
              </a:rPr>
              <a:t>NARBHA Institute</a:t>
            </a:r>
            <a:r>
              <a:rPr kumimoji="0" lang="en-US" sz="1167" b="0" i="0" u="none" strike="noStrike" kern="1200" cap="none" spc="0" normalizeH="0" baseline="0" noProof="0">
                <a:ln>
                  <a:noFill/>
                </a:ln>
                <a:solidFill>
                  <a:srgbClr val="000000"/>
                </a:solidFill>
                <a:effectLst/>
                <a:uLnTx/>
                <a:uFillTx/>
                <a:latin typeface="Arialle Italics"/>
                <a:ea typeface="+mn-ea"/>
                <a:cs typeface="+mn-cs"/>
              </a:rPr>
              <a:t>)</a:t>
            </a:r>
            <a:r>
              <a:rPr kumimoji="0" lang="en-US" sz="1167" b="0" i="0" u="none" strike="noStrike" kern="1200" cap="none" spc="0" normalizeH="0" baseline="0" noProof="0">
                <a:ln>
                  <a:noFill/>
                </a:ln>
                <a:solidFill>
                  <a:srgbClr val="000000"/>
                </a:solidFill>
                <a:effectLst/>
                <a:uLnTx/>
                <a:uFillTx/>
                <a:latin typeface="Arialle"/>
                <a:ea typeface="+mn-ea"/>
                <a:cs typeface="+mn-cs"/>
              </a:rPr>
              <a:t>, </a:t>
            </a:r>
            <a:r>
              <a:rPr kumimoji="0" lang="en-US" sz="1167" b="0" i="0" u="none" strike="noStrike" kern="1200" cap="none" spc="0" normalizeH="0" baseline="0" noProof="0">
                <a:ln>
                  <a:noFill/>
                </a:ln>
                <a:solidFill>
                  <a:srgbClr val="000000"/>
                </a:solidFill>
                <a:effectLst/>
                <a:uLnTx/>
                <a:uFillTx/>
                <a:latin typeface="Arialle Italics"/>
                <a:ea typeface="+mn-ea"/>
                <a:cs typeface="+mn-cs"/>
              </a:rPr>
              <a:t>Senior Fellow</a:t>
            </a:r>
            <a:r>
              <a:rPr kumimoji="0" lang="en-US" sz="1167" b="0" i="0" u="none" strike="noStrike" kern="1200" cap="none" spc="0" normalizeH="0" baseline="0" noProof="0">
                <a:ln>
                  <a:noFill/>
                </a:ln>
                <a:solidFill>
                  <a:srgbClr val="000000"/>
                </a:solidFill>
                <a:effectLst/>
                <a:uLnTx/>
                <a:uFillTx/>
                <a:latin typeface="Arialle"/>
                <a:ea typeface="+mn-ea"/>
                <a:cs typeface="+mn-cs"/>
              </a:rPr>
              <a:t> (Institute for Healthcare Improvement)</a:t>
            </a:r>
          </a:p>
          <a:p>
            <a:pPr marL="252015" marR="0" lvl="1" indent="-126007" algn="l" defTabSz="914400" rtl="0" eaLnBrk="1" fontAlgn="auto" latinLnBrk="0" hangingPunct="1">
              <a:lnSpc>
                <a:spcPts val="1634"/>
              </a:lnSpc>
              <a:spcBef>
                <a:spcPts val="0"/>
              </a:spcBef>
              <a:spcAft>
                <a:spcPts val="0"/>
              </a:spcAft>
              <a:buClrTx/>
              <a:buSzTx/>
              <a:buFont typeface="Arial"/>
              <a:buChar char="•"/>
              <a:tabLst/>
              <a:defRPr/>
            </a:pPr>
            <a:r>
              <a:rPr kumimoji="0" lang="en-US" sz="1167" b="0" i="0" u="none" strike="noStrike" kern="1200" cap="none" spc="0" normalizeH="0" baseline="0" noProof="0">
                <a:ln>
                  <a:noFill/>
                </a:ln>
                <a:solidFill>
                  <a:srgbClr val="000000"/>
                </a:solidFill>
                <a:effectLst/>
                <a:uLnTx/>
                <a:uFillTx/>
                <a:latin typeface="Arialle Bold"/>
                <a:ea typeface="+mn-ea"/>
                <a:cs typeface="+mn-cs"/>
              </a:rPr>
              <a:t>Stuart Goodman</a:t>
            </a:r>
            <a:r>
              <a:rPr kumimoji="0" lang="en-US" sz="1167" b="0" i="0" u="none" strike="noStrike" kern="1200" cap="none" spc="0" normalizeH="0" baseline="0" noProof="0">
                <a:ln>
                  <a:noFill/>
                </a:ln>
                <a:solidFill>
                  <a:srgbClr val="000000"/>
                </a:solidFill>
                <a:effectLst/>
                <a:uLnTx/>
                <a:uFillTx/>
                <a:latin typeface="Arialle"/>
                <a:ea typeface="+mn-ea"/>
                <a:cs typeface="+mn-cs"/>
              </a:rPr>
              <a:t>, Principal at Goodman-Schwartz Public Affairs </a:t>
            </a:r>
          </a:p>
        </p:txBody>
      </p:sp>
      <p:sp>
        <p:nvSpPr>
          <p:cNvPr id="25" name="TextBox 25"/>
          <p:cNvSpPr txBox="1"/>
          <p:nvPr/>
        </p:nvSpPr>
        <p:spPr>
          <a:xfrm>
            <a:off x="9424595" y="7075256"/>
            <a:ext cx="6487523" cy="399923"/>
          </a:xfrm>
          <a:prstGeom prst="rect">
            <a:avLst/>
          </a:prstGeom>
        </p:spPr>
        <p:txBody>
          <a:bodyPr lIns="0" tIns="0" rIns="0" bIns="0" rtlCol="0" anchor="t">
            <a:spAutoFit/>
          </a:bodyPr>
          <a:lstStyle/>
          <a:p>
            <a:pPr marL="0" marR="0" lvl="0" indent="0" algn="l" defTabSz="914400" rtl="0" eaLnBrk="1" fontAlgn="auto" latinLnBrk="0" hangingPunct="1">
              <a:lnSpc>
                <a:spcPts val="1582"/>
              </a:lnSpc>
              <a:spcBef>
                <a:spcPct val="0"/>
              </a:spcBef>
              <a:spcAft>
                <a:spcPts val="0"/>
              </a:spcAft>
              <a:buClrTx/>
              <a:buSzTx/>
              <a:buFontTx/>
              <a:buNone/>
              <a:tabLst/>
              <a:defRPr/>
            </a:pPr>
            <a:r>
              <a:rPr kumimoji="0" lang="en-US" sz="1130" b="0" i="0" u="none" strike="noStrike" kern="1200" cap="none" spc="0" normalizeH="0" baseline="0" noProof="0">
                <a:ln>
                  <a:noFill/>
                </a:ln>
                <a:solidFill>
                  <a:srgbClr val="000000"/>
                </a:solidFill>
                <a:effectLst/>
                <a:uLnTx/>
                <a:uFillTx/>
                <a:latin typeface="Arialle"/>
                <a:ea typeface="+mn-ea"/>
                <a:cs typeface="+mn-cs"/>
              </a:rPr>
              <a:t>The Experts are leaders and executive who graciously share their expertise (as it makes sense) on strategic initiatives and programs for the collaborative.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TotalTime>
  <Words>1282</Words>
  <Application>Microsoft Office PowerPoint</Application>
  <PresentationFormat>Custom</PresentationFormat>
  <Paragraphs>120</Paragraphs>
  <Slides>16</Slides>
  <Notes>1</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16</vt:i4>
      </vt:variant>
    </vt:vector>
  </HeadingPairs>
  <TitlesOfParts>
    <vt:vector size="36" baseType="lpstr">
      <vt:lpstr>Open Sans</vt:lpstr>
      <vt:lpstr>Aileron Regular</vt:lpstr>
      <vt:lpstr>Aileron Bold</vt:lpstr>
      <vt:lpstr>Montserrat Classic</vt:lpstr>
      <vt:lpstr>Montserrat Classic Bold</vt:lpstr>
      <vt:lpstr>Calibri</vt:lpstr>
      <vt:lpstr>Arial</vt:lpstr>
      <vt:lpstr>Arialle</vt:lpstr>
      <vt:lpstr>Garet ExtraBold</vt:lpstr>
      <vt:lpstr>Poppins</vt:lpstr>
      <vt:lpstr>Aptos</vt:lpstr>
      <vt:lpstr>Canva Sans Bold</vt:lpstr>
      <vt:lpstr>Arial Bold</vt:lpstr>
      <vt:lpstr>Aileron Heavy Bold</vt:lpstr>
      <vt:lpstr>Arialle Bold</vt:lpstr>
      <vt:lpstr>Arialle Italics</vt:lpstr>
      <vt:lpstr>Poppins Bold</vt:lpstr>
      <vt:lpstr>Aileron Heavy</vt:lpstr>
      <vt:lpstr>Aileron Regular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Summit Slides</dc:title>
  <dc:creator>Keith Frey</dc:creator>
  <cp:lastModifiedBy>Keith Frey</cp:lastModifiedBy>
  <cp:revision>1</cp:revision>
  <dcterms:created xsi:type="dcterms:W3CDTF">2006-08-16T00:00:00Z</dcterms:created>
  <dcterms:modified xsi:type="dcterms:W3CDTF">2024-03-20T17:18:39Z</dcterms:modified>
  <dc:identifier>DAFvAQd8SD8</dc:identifier>
</cp:coreProperties>
</file>