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07" r:id="rId2"/>
    <p:sldMasterId id="2147483929" r:id="rId3"/>
  </p:sldMasterIdLst>
  <p:notesMasterIdLst>
    <p:notesMasterId r:id="rId10"/>
  </p:notesMasterIdLst>
  <p:sldIdLst>
    <p:sldId id="256" r:id="rId4"/>
    <p:sldId id="1483" r:id="rId5"/>
    <p:sldId id="1485" r:id="rId6"/>
    <p:sldId id="1486" r:id="rId7"/>
    <p:sldId id="1493" r:id="rId8"/>
    <p:sldId id="1492" r:id="rId9"/>
  </p:sldIdLst>
  <p:sldSz cx="9144000" cy="6858000" type="screen4x3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10"/>
    <a:srgbClr val="FFFFFF"/>
    <a:srgbClr val="4F5557"/>
    <a:srgbClr val="990033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8" autoAdjust="0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1232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94D9E0-ACBF-400F-8847-32CC30F17F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84A89-6778-4666-8753-94A3756DEE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CF58D4-CDBE-4D5E-9640-C3D84FF5D6FF}" type="datetimeFigureOut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7FC514-163F-4E02-BAA8-89C8757C2F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E59C1D-F5C8-4832-9348-F05C4C76D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580FD-4041-4516-91D2-14038B5834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2F557-0559-4913-AD06-579E485AA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C86731-5213-4D07-8B45-7C943E55B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77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17E28-2C9D-4B9A-AA4F-F94AACE7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5ED3-EE5A-47D3-AC7B-59C0F15010F3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D631-C3FF-4E26-B0C2-74C6FE42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967DD-5CFA-4358-95FA-A7D93D00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915E-BFD0-45FC-B7BD-615FD07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6661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DA4CA-8F10-451C-9744-D7806741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18878-631F-4214-923E-5503DF7F2129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ACE5E-2175-4220-817B-4988A81C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2EB08-69E1-4CB0-A8A6-05583A69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86DB-70E1-4B01-A5EE-EE9E9ACDC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927354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2D654-4011-49FA-BC69-3F4ECF06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D6D7-942A-4A57-B856-49B297EBBEF8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D729A-F4B7-457A-9074-CBAF9728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D09D-19BA-4B7C-9EC2-5FADA553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D07E-D56A-48E9-AA87-CB10E2880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62184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Intro Option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1" y="1710967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360625" y="1340433"/>
            <a:ext cx="7508700" cy="4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4" y="5065898"/>
            <a:ext cx="3403243" cy="128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85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Intro Option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7109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360625" y="1340433"/>
            <a:ext cx="7508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5658952"/>
            <a:ext cx="2882732" cy="814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18981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1101366"/>
            <a:ext cx="62463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48386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agenda"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64100" y="2947304"/>
            <a:ext cx="2787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0" name="Shape 80"/>
          <p:cNvSpPr txBox="1"/>
          <p:nvPr/>
        </p:nvSpPr>
        <p:spPr>
          <a:xfrm>
            <a:off x="3664989" y="1356404"/>
            <a:ext cx="1057200" cy="4708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25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4925925" y="1613040"/>
            <a:ext cx="3589500" cy="3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8522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ba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752600"/>
            <a:ext cx="9144000" cy="20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1837" y="2133600"/>
            <a:ext cx="81129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028836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maroon ba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1752600"/>
            <a:ext cx="9144000" cy="20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81837" y="2133600"/>
            <a:ext cx="81129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444238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3 column 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215500" y="1550700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274550" y="157955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05375" y="160643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6814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-19225" y="2346933"/>
            <a:ext cx="9163200" cy="458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145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52055-100F-4179-AB13-13E06628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E5DB-88D4-49B4-9B05-DD4156D5490C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ACB-D16F-48A0-A6B1-17A58B75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F7B84-7F42-4E63-8B86-CE13CC22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DE41C-F9C4-40D5-B6EF-48E605751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536935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3 colum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215500" y="1550700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3274550" y="157955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3"/>
          </p:nvPr>
        </p:nvSpPr>
        <p:spPr>
          <a:xfrm>
            <a:off x="405375" y="160643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01936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311700" y="1340433"/>
            <a:ext cx="7508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15077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718128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 out plus imag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18900" y="305300"/>
            <a:ext cx="1860300" cy="311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094819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1101366"/>
            <a:ext cx="62463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537783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EDAA7-6CAA-41AD-A27C-BA30C27D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5E185B-3820-4682-A7EB-3A431DF34544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86886-9CE9-4478-9FBE-1CBEBF63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DA12-D361-4038-ACF6-CE268BE4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665B70-B192-44C0-809B-D70D5CA07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094053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572000" y="-179533"/>
            <a:ext cx="4572000" cy="703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46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and intr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28215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5607633"/>
            <a:ext cx="8151600" cy="105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1" name="Shape 11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331030"/>
            <a:ext cx="3199126" cy="903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27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eak agenda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64100" y="2980354"/>
            <a:ext cx="2787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Shape 14"/>
          <p:cNvSpPr txBox="1"/>
          <p:nvPr/>
        </p:nvSpPr>
        <p:spPr>
          <a:xfrm>
            <a:off x="3664989" y="1277661"/>
            <a:ext cx="1057200" cy="4708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25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925925" y="1524904"/>
            <a:ext cx="3589500" cy="367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457200" lvl="0" indent="-228600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390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with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0575" y="1606433"/>
            <a:ext cx="8031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725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with 3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215500" y="1550700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3274550" y="157955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405375" y="160643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62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7D8C-BC6D-4719-83BC-468E9122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267D-39F6-45B7-A81E-70E421ACCC50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38C0F-CB4B-4CCB-867C-4B537575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AE28-E3FF-453A-81BA-78C0A1B7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263A-44CA-4B23-BEC8-278D52590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528206"/>
      </p:ext>
    </p:extLst>
  </p:cSld>
  <p:clrMapOvr>
    <a:masterClrMapping/>
  </p:clrMapOvr>
  <p:transition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311700" y="1340433"/>
            <a:ext cx="7508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15077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7200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868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 out plus im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18900" y="305300"/>
            <a:ext cx="1860300" cy="311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None/>
              <a:defRPr sz="1800"/>
            </a:lvl1pPr>
            <a:lvl2pPr lvl="1">
              <a:spcBef>
                <a:spcPts val="0"/>
              </a:spcBef>
              <a:buNone/>
              <a:defRPr sz="1800"/>
            </a:lvl2pPr>
            <a:lvl3pPr lvl="2">
              <a:spcBef>
                <a:spcPts val="0"/>
              </a:spcBef>
              <a:buNone/>
              <a:defRPr sz="1800"/>
            </a:lvl3pPr>
            <a:lvl4pPr lvl="3">
              <a:spcBef>
                <a:spcPts val="0"/>
              </a:spcBef>
              <a:buNone/>
              <a:defRPr sz="1800"/>
            </a:lvl4pPr>
            <a:lvl5pPr lvl="4">
              <a:spcBef>
                <a:spcPts val="0"/>
              </a:spcBef>
              <a:buNone/>
              <a:defRPr sz="1800"/>
            </a:lvl5pPr>
            <a:lvl6pPr lvl="5">
              <a:spcBef>
                <a:spcPts val="0"/>
              </a:spcBef>
              <a:buNone/>
              <a:defRPr sz="1800"/>
            </a:lvl6pPr>
            <a:lvl7pPr lvl="6">
              <a:spcBef>
                <a:spcPts val="0"/>
              </a:spcBef>
              <a:buNone/>
              <a:defRPr sz="1800"/>
            </a:lvl7pPr>
            <a:lvl8pPr lvl="7">
              <a:spcBef>
                <a:spcPts val="0"/>
              </a:spcBef>
              <a:buNone/>
              <a:defRPr sz="1800"/>
            </a:lvl8pPr>
            <a:lvl9pPr lvl="8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8574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572000" y="-179533"/>
            <a:ext cx="4572000" cy="703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904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None/>
              <a:defRPr sz="3600"/>
            </a:lvl1pPr>
            <a:lvl2pPr lvl="1">
              <a:spcBef>
                <a:spcPts val="0"/>
              </a:spcBef>
              <a:buNone/>
              <a:defRPr sz="3600"/>
            </a:lvl2pPr>
            <a:lvl3pPr lvl="2">
              <a:spcBef>
                <a:spcPts val="0"/>
              </a:spcBef>
              <a:buNone/>
              <a:defRPr sz="3600"/>
            </a:lvl3pPr>
            <a:lvl4pPr lvl="3">
              <a:spcBef>
                <a:spcPts val="0"/>
              </a:spcBef>
              <a:buNone/>
              <a:defRPr sz="3600"/>
            </a:lvl4pPr>
            <a:lvl5pPr lvl="4">
              <a:spcBef>
                <a:spcPts val="0"/>
              </a:spcBef>
              <a:buNone/>
              <a:defRPr sz="3600"/>
            </a:lvl5pPr>
            <a:lvl6pPr lvl="5">
              <a:spcBef>
                <a:spcPts val="0"/>
              </a:spcBef>
              <a:buNone/>
              <a:defRPr sz="3600"/>
            </a:lvl6pPr>
            <a:lvl7pPr lvl="6">
              <a:spcBef>
                <a:spcPts val="0"/>
              </a:spcBef>
              <a:buNone/>
              <a:defRPr sz="3600"/>
            </a:lvl7pPr>
            <a:lvl8pPr lvl="7">
              <a:spcBef>
                <a:spcPts val="0"/>
              </a:spcBef>
              <a:buNone/>
              <a:defRPr sz="3600"/>
            </a:lvl8pPr>
            <a:lvl9pPr lvl="8">
              <a:spcBef>
                <a:spcPts val="0"/>
              </a:spcBef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-19225" y="2346933"/>
            <a:ext cx="9163200" cy="458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450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ntro Option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17109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436825" y="1340433"/>
            <a:ext cx="7508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Shape 71"/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5658952"/>
            <a:ext cx="2882732" cy="814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909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700" y="1101366"/>
            <a:ext cx="62463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6402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chapter break or bold statement gold 2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7109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436825" y="1340433"/>
            <a:ext cx="7508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5740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01366"/>
            <a:ext cx="62463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0718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eak ba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1752600"/>
            <a:ext cx="9144000" cy="20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81837" y="2133600"/>
            <a:ext cx="81129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1825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eak maroon ba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1752600"/>
            <a:ext cx="9144000" cy="20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1837" y="2133600"/>
            <a:ext cx="81129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02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06DDDE-32E6-4C25-9DF2-9692778C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12C7-C813-4FBA-9DFC-B19B0063C8C9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BBAA96-69E0-40AE-8DEE-23CB3DAC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77950-DD64-4036-A39B-1C041EDA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393C-17FC-4120-841D-06D707FA0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19663"/>
      </p:ext>
    </p:extLst>
  </p:cSld>
  <p:clrMapOvr>
    <a:masterClrMapping/>
  </p:clrMapOvr>
  <p:transition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with 3 column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215500" y="1550700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274550" y="157955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05375" y="160643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35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with text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698" y="1606433"/>
            <a:ext cx="78204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173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65500" y="524033"/>
            <a:ext cx="48438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5451275" y="761800"/>
            <a:ext cx="2904600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94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B89859-B932-43AB-9890-43D8CCA8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D208-56DC-4868-8D89-8A4EC67AE18B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9B5C6A-2C4E-4BCC-B918-47538CD0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D1EA52-2F54-46B7-93D1-FCC616ED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9DB6-C206-4D7E-8751-FF10D2991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940346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E608B0-8293-4842-96BF-1F805474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C67A-4E36-44F2-9179-54C4CED9B8E8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AC2CF5-B62F-40C9-B737-750504FE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0E9351-8A23-4CEE-910C-17D9C8D0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E2DC-1AE2-4A58-AEAC-A5DCC774A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62710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DFE458-F69A-4E4C-8A15-76E421B8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9BD0-772F-4F2A-B720-ECDE171F9B25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0BE886-3583-4164-812D-971E2C30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39C325-42FC-4F7B-8AAD-28301635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B8C4-54BE-4893-8AFE-5D86F1698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694840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7A1682-3BBB-49AB-A34C-28BC61DC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A1ED0-9A33-42B1-9234-849B2A9FD8C4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086139-398E-4893-88F0-2E063635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49522F-3D2B-43A4-A866-153BF274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0EC6-87D1-4B23-8FAD-E0D053607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956205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8BBE0E-9F5A-4513-A5CC-7ABC0A1A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BB80-6F9D-4F3E-8D9D-03F5B807F563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46693B-8D16-4652-816C-453A4C04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10A40F-4C7E-4382-8AFD-CB779F4F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89B2-EE5A-4349-8086-45B6A9936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830901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6FC21C-2764-4965-92D8-8DB12869FA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69DA58-F296-4439-9EBE-338A6EFFF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2CDC6-068A-4560-BCB2-74B331403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805DF3-4144-4594-800C-A22333AC0017}" type="datetime1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D39A6-DC63-4725-B799-AEF86839E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C9200-C1DB-419A-A64F-46856F727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CF5346-E87A-4B26-841C-7899483E3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949" r:id="rId12"/>
  </p:sldLayoutIdLst>
  <p:transition>
    <p:push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958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8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7" r:id="rId7"/>
    <p:sldLayoutId id="2147483919" r:id="rId8"/>
    <p:sldLayoutId id="2147483920" r:id="rId9"/>
    <p:sldLayoutId id="2147483921" r:id="rId10"/>
    <p:sldLayoutId id="2147483923" r:id="rId11"/>
    <p:sldLayoutId id="2147483924" r:id="rId12"/>
    <p:sldLayoutId id="2147483948" r:id="rId13"/>
  </p:sldLayoutIdLst>
  <p:transition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833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1481071"/>
            <a:ext cx="8520600" cy="46943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/>
              <a:t>Health Information and Misinformation During COVID-19:</a:t>
            </a:r>
            <a:br>
              <a:rPr lang="en-US" sz="2400" dirty="0"/>
            </a:br>
            <a:r>
              <a:rPr lang="en-US" sz="2400" dirty="0"/>
              <a:t> What Can We Believe?</a:t>
            </a:r>
            <a:br>
              <a:rPr lang="en-US" sz="2400" dirty="0"/>
            </a:br>
            <a:br>
              <a:rPr lang="en-US" sz="2400" dirty="0"/>
            </a:br>
            <a:r>
              <a:rPr lang="en-US" altLang="en-US" sz="2000" b="0" dirty="0">
                <a:latin typeface="Arial" panose="020B0604020202020204" pitchFamily="34" charset="0"/>
              </a:rPr>
              <a:t>October 22, 2020</a:t>
            </a:r>
            <a:br>
              <a:rPr lang="en-US" altLang="en-US" sz="2000" b="0" dirty="0">
                <a:latin typeface="Arial" panose="020B0604020202020204" pitchFamily="34" charset="0"/>
              </a:rPr>
            </a:br>
            <a:br>
              <a:rPr lang="en-US" altLang="en-US" sz="2000" b="0" dirty="0">
                <a:latin typeface="Arial" panose="020B0604020202020204" pitchFamily="34" charset="0"/>
              </a:rPr>
            </a:br>
            <a:br>
              <a:rPr lang="en-US" altLang="en-US" sz="2000" b="0" dirty="0">
                <a:latin typeface="Arial" panose="020B0604020202020204" pitchFamily="34" charset="0"/>
              </a:rPr>
            </a:br>
            <a:br>
              <a:rPr lang="en-US" altLang="en-US" sz="2000" b="0" dirty="0">
                <a:latin typeface="Arial" panose="020B0604020202020204" pitchFamily="34" charset="0"/>
              </a:rPr>
            </a:br>
            <a:r>
              <a:rPr lang="en-US" altLang="en-US" sz="1800" b="0" dirty="0">
                <a:latin typeface="Arial" panose="020B0604020202020204" pitchFamily="34" charset="0"/>
              </a:rPr>
              <a:t>Swapna Reddy, JD, DrPH, MPH</a:t>
            </a:r>
            <a:br>
              <a:rPr lang="en-US" altLang="en-US" sz="1800" b="0" dirty="0">
                <a:latin typeface="Arial" panose="020B0604020202020204" pitchFamily="34" charset="0"/>
              </a:rPr>
            </a:br>
            <a:r>
              <a:rPr lang="en-US" altLang="en-US" sz="1800" b="0" dirty="0">
                <a:latin typeface="Arial" panose="020B0604020202020204" pitchFamily="34" charset="0"/>
              </a:rPr>
              <a:t>Clinical Assistant Professor</a:t>
            </a:r>
            <a:br>
              <a:rPr lang="en-US" altLang="en-US" sz="1800" b="0" dirty="0">
                <a:latin typeface="Arial" panose="020B0604020202020204" pitchFamily="34" charset="0"/>
              </a:rPr>
            </a:br>
            <a:r>
              <a:rPr lang="en-US" altLang="en-US" sz="1800" b="0" dirty="0">
                <a:latin typeface="Arial" panose="020B0604020202020204" pitchFamily="34" charset="0"/>
              </a:rPr>
              <a:t>ASU, College of Health Solutions</a:t>
            </a:r>
            <a:br>
              <a:rPr lang="en-US" altLang="en-US" sz="2000" b="0" dirty="0">
                <a:latin typeface="Arial" panose="020B0604020202020204" pitchFamily="34" charset="0"/>
              </a:rPr>
            </a:br>
            <a:br>
              <a:rPr lang="en-US" altLang="en-US" sz="8000" dirty="0">
                <a:latin typeface="Arial" panose="020B0604020202020204" pitchFamily="34" charset="0"/>
              </a:rPr>
            </a:br>
            <a:endParaRPr lang="en" dirty="0"/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360625" y="682581"/>
            <a:ext cx="7508700" cy="7984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r>
              <a:rPr lang="en-US" altLang="en-US" dirty="0">
                <a:solidFill>
                  <a:schemeClr val="tx1"/>
                </a:solidFill>
                <a:highlight>
                  <a:srgbClr val="FFC000"/>
                </a:highlight>
                <a:latin typeface="Arial" panose="020B0604020202020204" pitchFamily="34" charset="0"/>
              </a:rPr>
              <a:t>CHS Health Talks</a:t>
            </a:r>
          </a:p>
          <a:p>
            <a:pPr>
              <a:buSzPct val="25000"/>
            </a:pPr>
            <a:endParaRPr lang="en" dirty="0">
              <a:highlight>
                <a:srgbClr val="FFC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164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564-ED70-B14A-9E14-9A6BD89A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20" y="437883"/>
            <a:ext cx="4045200" cy="5306094"/>
          </a:xfrm>
        </p:spPr>
        <p:txBody>
          <a:bodyPr/>
          <a:lstStyle/>
          <a:p>
            <a:pPr algn="ctr"/>
            <a:r>
              <a:rPr lang="en-US" sz="2500" dirty="0"/>
              <a:t>Highly Infectious Virus </a:t>
            </a:r>
            <a:br>
              <a:rPr lang="en-US" sz="2500" dirty="0"/>
            </a:br>
            <a:r>
              <a:rPr lang="en-US" sz="2500" dirty="0"/>
              <a:t>+ </a:t>
            </a:r>
            <a:br>
              <a:rPr lang="en-US" sz="2500" dirty="0"/>
            </a:br>
            <a:r>
              <a:rPr lang="en-US" sz="2500" dirty="0"/>
              <a:t>Misinformation </a:t>
            </a:r>
            <a:br>
              <a:rPr lang="en-US" sz="2500" dirty="0"/>
            </a:br>
            <a:r>
              <a:rPr lang="en-US" sz="2500" dirty="0"/>
              <a:t>= </a:t>
            </a:r>
            <a:br>
              <a:rPr lang="en-US" sz="2500" dirty="0"/>
            </a:br>
            <a:r>
              <a:rPr lang="en-US" sz="2500" dirty="0"/>
              <a:t>Perfect Storm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	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DAC61-E4FD-3940-A477-1906B4AC33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00789" y="965433"/>
            <a:ext cx="4283911" cy="53060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Phenomenon not new to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Contributing Factors: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Lack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Mixed messaging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Conflicting sources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Inconsistent policies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Diminishing value of “expertise”</a:t>
            </a:r>
          </a:p>
          <a:p>
            <a:pPr lvl="1"/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Recent examples: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Ebola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Mandatory school vaccinations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7511-C822-F444-8576-F518B0E2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CE95D-B15F-4341-9265-E80AE894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8" y="82372"/>
            <a:ext cx="3882536" cy="2638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9CE7E8-12E4-C043-B5BF-B527EFA4C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4" y="5281508"/>
            <a:ext cx="4456246" cy="1505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F0E2A8-D7B7-134D-90D3-DECAED009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300" y="108893"/>
            <a:ext cx="4572000" cy="1692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C720DE-06F5-BF4A-BB16-3AD05F259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879" y="1944245"/>
            <a:ext cx="3994421" cy="2286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E7B2E7-9803-D740-9B72-2B361D286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69" y="4328834"/>
            <a:ext cx="3725839" cy="24202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346962-110B-904B-982C-212B2FE55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8" y="2819914"/>
            <a:ext cx="4456246" cy="23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564-ED70-B14A-9E14-9A6BD89A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20" y="0"/>
            <a:ext cx="4045200" cy="4752304"/>
          </a:xfrm>
        </p:spPr>
        <p:txBody>
          <a:bodyPr/>
          <a:lstStyle/>
          <a:p>
            <a:pPr algn="ctr"/>
            <a:r>
              <a:rPr lang="en-US" sz="1800" dirty="0"/>
              <a:t>Why is Quality Information So Vital for the COVID-19 Pandemic? </a:t>
            </a:r>
            <a:br>
              <a:rPr lang="en-US" sz="1800" dirty="0"/>
            </a:br>
            <a:br>
              <a:rPr lang="en-US" sz="1800" b="0" dirty="0"/>
            </a:br>
            <a:r>
              <a:rPr lang="en-US" sz="1800" b="0" i="1" dirty="0"/>
              <a:t>Why is </a:t>
            </a:r>
            <a:r>
              <a:rPr lang="en-US" sz="1800" b="0" i="1" u="sng" dirty="0"/>
              <a:t>misinformation</a:t>
            </a:r>
            <a:r>
              <a:rPr lang="en-US" sz="1800" b="0" i="1" dirty="0"/>
              <a:t> so dangerous for the COVID-19 pandemic?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DAC61-E4FD-3940-A477-1906B4AC33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283336"/>
            <a:ext cx="3837000" cy="62076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Influences personal and group beliefs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Influences personal and group behaviors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Influences policies that govern populations</a:t>
            </a:r>
          </a:p>
        </p:txBody>
      </p:sp>
    </p:spTree>
    <p:extLst>
      <p:ext uri="{BB962C8B-B14F-4D97-AF65-F5344CB8AC3E}">
        <p14:creationId xmlns:p14="http://schemas.microsoft.com/office/powerpoint/2010/main" val="255041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8921-570B-8641-B115-E369D4DD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Examples During the COVID-19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110E8-CC25-AA40-B0A3-A61578CD3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76EC6-9A0F-A546-AA4B-9C568EB94DF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Masks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Social Distancing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5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77D45D6D-A88D-486C-B49B-EB0F1284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84417"/>
            <a:ext cx="8520600" cy="763500"/>
          </a:xfrm>
        </p:spPr>
        <p:txBody>
          <a:bodyPr/>
          <a:lstStyle/>
          <a:p>
            <a:pPr algn="l"/>
            <a:r>
              <a:rPr lang="en-US" altLang="en-US" sz="5400" b="1" dirty="0">
                <a:solidFill>
                  <a:srgbClr val="FFC000"/>
                </a:solidFill>
              </a:rPr>
              <a:t>Underlying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28CB-D522-4695-8F9D-04C0F962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solidFill>
                  <a:srgbClr val="FFC000"/>
                </a:solidFill>
              </a:rPr>
              <a:t>1.  Individual liberties vs. public good.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solidFill>
                  <a:srgbClr val="FFC000"/>
                </a:solidFill>
              </a:rPr>
              <a:t>2. Evolving nature of science.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solidFill>
                  <a:srgbClr val="FFC000"/>
                </a:solidFill>
              </a:rPr>
              <a:t>3. Politicization of the virus.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solidFill>
                  <a:srgbClr val="FFC000"/>
                </a:solidFill>
              </a:rPr>
              <a:t>4. Inconsistent approaches.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2800" b="1" dirty="0">
              <a:solidFill>
                <a:srgbClr val="FFC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2800" b="1" dirty="0">
              <a:solidFill>
                <a:srgbClr val="FFC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2800" b="1" dirty="0">
              <a:solidFill>
                <a:srgbClr val="FFC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2800" b="1" dirty="0">
              <a:solidFill>
                <a:srgbClr val="FFC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2800" b="1" dirty="0">
              <a:solidFill>
                <a:srgbClr val="FFC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2800" b="1" dirty="0">
              <a:solidFill>
                <a:srgbClr val="FFC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3492" name="Slide Number Placeholder 1">
            <a:extLst>
              <a:ext uri="{FF2B5EF4-FFF2-40B4-BE49-F238E27FC236}">
                <a16:creationId xmlns:a16="http://schemas.microsoft.com/office/drawing/2014/main" id="{86B68680-94A1-46A2-8C51-B0E2105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97AAFF-EC62-43B5-BCAB-9874F89593B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751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EA3EB72-D428-4A21-8498-EAB30BE0D0C0}" vid="{7F600BAB-A21B-4380-8B81-903F1E2ED22F}"/>
    </a:ext>
  </a:extLst>
</a:theme>
</file>

<file path=ppt/theme/theme3.xml><?xml version="1.0" encoding="utf-8"?>
<a:theme xmlns:a="http://schemas.openxmlformats.org/drawingml/2006/main" name="1_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EA3EB72-D428-4A21-8498-EAB30BE0D0C0}" vid="{542D0563-71C3-417E-B591-336CE0E2BB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106</Words>
  <Application>Microsoft Macintosh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Office Theme</vt:lpstr>
      <vt:lpstr>ASU Template</vt:lpstr>
      <vt:lpstr>1_ASU Template</vt:lpstr>
      <vt:lpstr>Health Information and Misinformation During COVID-19:  What Can We Believe?  October 22, 2020    Swapna Reddy, JD, DrPH, MPH Clinical Assistant Professor ASU, College of Health Solutions  </vt:lpstr>
      <vt:lpstr>Highly Infectious Virus  +  Misinformation  =  Perfect Storm       </vt:lpstr>
      <vt:lpstr>PowerPoint Presentation</vt:lpstr>
      <vt:lpstr>Why is Quality Information So Vital for the COVID-19 Pandemic?   Why is misinformation so dangerous for the COVID-19 pandemic? </vt:lpstr>
      <vt:lpstr> Examples During the COVID-19 Pandemic</vt:lpstr>
      <vt:lpstr>Underlying Drivers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Audrey</dc:creator>
  <cp:lastModifiedBy>Swapna Reddy</cp:lastModifiedBy>
  <cp:revision>182</cp:revision>
  <cp:lastPrinted>2019-08-23T17:27:05Z</cp:lastPrinted>
  <dcterms:created xsi:type="dcterms:W3CDTF">2011-07-19T18:53:07Z</dcterms:created>
  <dcterms:modified xsi:type="dcterms:W3CDTF">2020-10-21T23:17:38Z</dcterms:modified>
</cp:coreProperties>
</file>