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60" r:id="rId2"/>
    <p:sldMasterId id="2147483667" r:id="rId3"/>
  </p:sldMasterIdLst>
  <p:notesMasterIdLst>
    <p:notesMasterId r:id="rId28"/>
  </p:notesMasterIdLst>
  <p:sldIdLst>
    <p:sldId id="396" r:id="rId4"/>
    <p:sldId id="259" r:id="rId5"/>
    <p:sldId id="260" r:id="rId6"/>
    <p:sldId id="261" r:id="rId7"/>
    <p:sldId id="262" r:id="rId8"/>
    <p:sldId id="264" r:id="rId9"/>
    <p:sldId id="265" r:id="rId10"/>
    <p:sldId id="266" r:id="rId11"/>
    <p:sldId id="267" r:id="rId12"/>
    <p:sldId id="573" r:id="rId13"/>
    <p:sldId id="580" r:id="rId14"/>
    <p:sldId id="581" r:id="rId15"/>
    <p:sldId id="582" r:id="rId16"/>
    <p:sldId id="583" r:id="rId17"/>
    <p:sldId id="584" r:id="rId18"/>
    <p:sldId id="585" r:id="rId19"/>
    <p:sldId id="297" r:id="rId20"/>
    <p:sldId id="298" r:id="rId21"/>
    <p:sldId id="299" r:id="rId22"/>
    <p:sldId id="300" r:id="rId23"/>
    <p:sldId id="301" r:id="rId24"/>
    <p:sldId id="302" r:id="rId25"/>
    <p:sldId id="303" r:id="rId26"/>
    <p:sldId id="5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6670"/>
    <a:srgbClr val="8C1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94660"/>
  </p:normalViewPr>
  <p:slideViewPr>
    <p:cSldViewPr snapToGrid="0">
      <p:cViewPr varScale="1">
        <p:scale>
          <a:sx n="114" d="100"/>
          <a:sy n="114" d="100"/>
        </p:scale>
        <p:origin x="3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D1A22-9D26-4701-B236-1E4B38046D1B}" type="datetimeFigureOut">
              <a:rPr lang="en-US" smtClean="0"/>
              <a:t>11/17/2020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77A62-9A8A-44C7-973B-0EFA9D640DD6}" type="slidenum">
              <a:rPr lang="en-US" smtClean="0"/>
              <a:t>‹#›</a:t>
            </a:fld>
            <a:endParaRPr lang="en-US"/>
          </a:p>
        </p:txBody>
      </p:sp>
    </p:spTree>
    <p:extLst>
      <p:ext uri="{BB962C8B-B14F-4D97-AF65-F5344CB8AC3E}">
        <p14:creationId xmlns:p14="http://schemas.microsoft.com/office/powerpoint/2010/main" val="1788184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a1300ac89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a1300ac89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unique challenges to empirically estimating the gains from team experience are self-selection into teams and self-selection into industries which are two important sources of time-invariant and time-varying omitted variables. To address these identification challenges:</a:t>
            </a:r>
          </a:p>
          <a:p>
            <a:pPr marL="171450" indent="-171450">
              <a:buFont typeface="Arial" panose="020B0604020202020204" pitchFamily="34" charset="0"/>
              <a:buChar char="•"/>
            </a:pPr>
            <a:r>
              <a:rPr lang="en-US" dirty="0"/>
              <a:t>Early evidence for the productivity gains from team experience in the workplace come from studies of team-based incentives. Daniel Hansen finds team-based incentives increased the productivity of the least productive workers, while the performance of the most productive workers did not change in a large financial company. Then Hamilton and co-authors showed that team-based incentives increased the productivity of sewers in a garment factory, where heterogenous treatment effect analyses support a mutual learning model in which more able works teach their less able colleagues to be more productive; comparison of team vs individual incentives within same firms </a:t>
            </a:r>
          </a:p>
          <a:p>
            <a:pPr marL="171450" indent="-171450">
              <a:buFont typeface="Arial" panose="020B0604020202020204" pitchFamily="34" charset="0"/>
              <a:buChar char="•"/>
            </a:pPr>
            <a:r>
              <a:rPr lang="en-US" dirty="0"/>
              <a:t>The peer effects literature has also documented significant gains from team experience in the settings of medical science researchers and teachers; quasi-random change in peers</a:t>
            </a:r>
          </a:p>
          <a:p>
            <a:pPr marL="171450" indent="-171450">
              <a:buFont typeface="Arial" panose="020B0604020202020204" pitchFamily="34" charset="0"/>
              <a:buChar char="•"/>
            </a:pPr>
            <a:r>
              <a:rPr lang="en-US" dirty="0"/>
              <a:t>Finally, and most similar to this estimation approach, Emily Nix has a current working paper that estimates the spillovers from peers’ education on a worker’s own wages using multiple levels of fixed effects: here on firms, worker, and time fixed effects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the healthcare setting, this estimation strategy was recently used by </a:t>
            </a:r>
            <a:r>
              <a:rPr lang="en-US" dirty="0" err="1"/>
              <a:t>Yiqun</a:t>
            </a:r>
            <a:r>
              <a:rPr lang="en-US" dirty="0"/>
              <a:t> Chen’s JMP which similarly examine the gains from team experience in performing heart procedures using a two-way fixed effects design. That is, after estimating proceduralist and physician fixed effects, which capture time-invariant characteristics of the doctors and doctor-patient sorting effects, Chen estimates the effect of shared experience by the number of times that proceduralists and physicians work together on PCI or CABG. </a:t>
            </a:r>
          </a:p>
          <a:p>
            <a:pPr marL="0" indent="0">
              <a:buFont typeface="Arial" panose="020B0604020202020204" pitchFamily="34" charset="0"/>
              <a:buNone/>
            </a:pPr>
            <a:r>
              <a:rPr lang="en-US" dirty="0"/>
              <a:t>	This paper uses a similar approach to estimating the gains from team experience, where we are considering physicians and nurses or technicians, on heart procedures….</a:t>
            </a:r>
          </a:p>
          <a:p>
            <a:endParaRPr lang="en-US" dirty="0"/>
          </a:p>
          <a:p>
            <a:r>
              <a:rPr lang="en-US" dirty="0"/>
              <a:t>CABG – coronary artery bypass grafting – new artery vs. stenting to open blockage (less invasive, shorter procedure, lower immediate risk, but larger chance of revascularization)</a:t>
            </a:r>
          </a:p>
          <a:p>
            <a:endParaRPr lang="en-US" dirty="0"/>
          </a:p>
          <a:p>
            <a:r>
              <a:rPr lang="en-US" dirty="0"/>
              <a:t>Learning by doing:</a:t>
            </a:r>
          </a:p>
          <a:p>
            <a:r>
              <a:rPr lang="en-US" dirty="0"/>
              <a:t>LEVITT, S. D., J. A. LIST, AND C. SYVERSON (2013): “Toward an Understanding of Learn-</a:t>
            </a:r>
          </a:p>
          <a:p>
            <a:r>
              <a:rPr lang="en-US" dirty="0" err="1"/>
              <a:t>ing</a:t>
            </a:r>
            <a:r>
              <a:rPr lang="en-US" dirty="0"/>
              <a:t> by Doing: Evidence from an Automobile Assembly Plant,” Journal of Political Econ-</a:t>
            </a:r>
          </a:p>
          <a:p>
            <a:r>
              <a:rPr lang="en-US" dirty="0" err="1"/>
              <a:t>omy</a:t>
            </a:r>
            <a:r>
              <a:rPr lang="en-US" dirty="0"/>
              <a:t>, 121(4), 643–681.</a:t>
            </a:r>
          </a:p>
          <a:p>
            <a:endParaRPr lang="en-US" dirty="0"/>
          </a:p>
        </p:txBody>
      </p:sp>
      <p:sp>
        <p:nvSpPr>
          <p:cNvPr id="4" name="Slide Number Placeholder 3"/>
          <p:cNvSpPr>
            <a:spLocks noGrp="1"/>
          </p:cNvSpPr>
          <p:nvPr>
            <p:ph type="sldNum" sz="quarter" idx="5"/>
          </p:nvPr>
        </p:nvSpPr>
        <p:spPr/>
        <p:txBody>
          <a:bodyPr/>
          <a:lstStyle/>
          <a:p>
            <a:fld id="{41E77A62-9A8A-44C7-973B-0EFA9D640DD6}" type="slidenum">
              <a:rPr lang="en-US" smtClean="0"/>
              <a:t>16</a:t>
            </a:fld>
            <a:endParaRPr lang="en-US"/>
          </a:p>
        </p:txBody>
      </p:sp>
    </p:spTree>
    <p:extLst>
      <p:ext uri="{BB962C8B-B14F-4D97-AF65-F5344CB8AC3E}">
        <p14:creationId xmlns:p14="http://schemas.microsoft.com/office/powerpoint/2010/main" val="3394564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ab0eeafcc7_1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ab0eeafcc7_1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ab0eeafcc7_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gab0eeafcc7_1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ab0eeafcc7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gab0eeafcc7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ab0eeafcc7_1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7" name="Google Shape;407;gab0eeafcc7_1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ab0eeafcc7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5" name="Google Shape;415;gab0eeafcc7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ab0eeafcc7_1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gab0eeafcc7_1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ab0eeafcc7_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gab0eeafcc7_1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999a03ea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999a03ea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ab0eeafa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ab0eeafa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ab0eeafa4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ab0eeafa4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ab0eeafa4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ab0eeafa4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ab0eeafa4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ab0eeafa4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ab0eeafa4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ab0eeafa4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ab0eeaf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ab0eeaf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unique challenges to empirically estimating the gains from team experience are self-selection into teams and self-selection into industries which are two important sources of time-invariant and time-varying omitted variables. To address these identification challenges:</a:t>
            </a:r>
          </a:p>
          <a:p>
            <a:pPr marL="171450" indent="-171450">
              <a:buFont typeface="Arial" panose="020B0604020202020204" pitchFamily="34" charset="0"/>
              <a:buChar char="•"/>
            </a:pPr>
            <a:r>
              <a:rPr lang="en-US" dirty="0"/>
              <a:t>Early evidence for the productivity gains from team experience in the workplace come from studies of team-based incentives. Daniel Hansen finds team-based incentives increased the productivity of the least productive workers, while the performance of the most productive workers did not change in a large financial company. Then Hamilton and co-authors showed that team-based incentives increased the productivity of sewers in a garment factory, where heterogenous treatment effect analyses support a mutual learning model in which more able works teach their less able colleagues to be more productive; comparison of team vs individual incentives within same firms </a:t>
            </a:r>
          </a:p>
          <a:p>
            <a:pPr marL="171450" indent="-171450">
              <a:buFont typeface="Arial" panose="020B0604020202020204" pitchFamily="34" charset="0"/>
              <a:buChar char="•"/>
            </a:pPr>
            <a:r>
              <a:rPr lang="en-US" dirty="0"/>
              <a:t>The peer effects literature has also documented significant gains from team experience in the settings of medical science researchers and teachers; quasi-random change in peers</a:t>
            </a:r>
          </a:p>
          <a:p>
            <a:pPr marL="171450" indent="-171450">
              <a:buFont typeface="Arial" panose="020B0604020202020204" pitchFamily="34" charset="0"/>
              <a:buChar char="•"/>
            </a:pPr>
            <a:r>
              <a:rPr lang="en-US" dirty="0"/>
              <a:t>Finally, and most similar to this estimation approach, Emily Nix has a current working paper that estimates the spillovers from peers’ education on a worker’s own wages using multiple levels of fixed effects: here on firms, worker, and time fixed effects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the healthcare setting, this estimation strategy was recently used by </a:t>
            </a:r>
            <a:r>
              <a:rPr lang="en-US" dirty="0" err="1"/>
              <a:t>Yiqun</a:t>
            </a:r>
            <a:r>
              <a:rPr lang="en-US" dirty="0"/>
              <a:t> Chen’s JMP which similarly examine the gains from team experience in performing heart procedures using a two-way fixed effects design. That is, after estimating proceduralist and physician fixed effects, which capture time-invariant characteristics of the doctors and doctor-patient sorting effects, Chen estimates the effect of shared experience by the number of times that proceduralists and physicians work together on PCI or CABG. </a:t>
            </a:r>
          </a:p>
          <a:p>
            <a:pPr marL="0" indent="0">
              <a:buFont typeface="Arial" panose="020B0604020202020204" pitchFamily="34" charset="0"/>
              <a:buNone/>
            </a:pPr>
            <a:r>
              <a:rPr lang="en-US" dirty="0"/>
              <a:t>	This paper uses a similar approach to estimating the gains from team experience, where we are considering physicians and nurses or technicians, on heart procedures….</a:t>
            </a:r>
          </a:p>
          <a:p>
            <a:endParaRPr lang="en-US" dirty="0"/>
          </a:p>
          <a:p>
            <a:r>
              <a:rPr lang="en-US" dirty="0"/>
              <a:t>CABG – coronary artery bypass grafting – new artery vs. stenting to open blockage (less invasive, shorter procedure, lower immediate risk, but larger chance of revascularization)</a:t>
            </a:r>
          </a:p>
          <a:p>
            <a:endParaRPr lang="en-US" dirty="0"/>
          </a:p>
          <a:p>
            <a:r>
              <a:rPr lang="en-US" dirty="0"/>
              <a:t>Learning by doing:</a:t>
            </a:r>
          </a:p>
          <a:p>
            <a:r>
              <a:rPr lang="en-US" dirty="0"/>
              <a:t>LEVITT, S. D., J. A. LIST, AND C. SYVERSON (2013): “Toward an Understanding of Learn-</a:t>
            </a:r>
          </a:p>
          <a:p>
            <a:r>
              <a:rPr lang="en-US" dirty="0" err="1"/>
              <a:t>ing</a:t>
            </a:r>
            <a:r>
              <a:rPr lang="en-US" dirty="0"/>
              <a:t> by Doing: Evidence from an Automobile Assembly Plant,” Journal of Political Econ-</a:t>
            </a:r>
          </a:p>
          <a:p>
            <a:r>
              <a:rPr lang="en-US" dirty="0" err="1"/>
              <a:t>omy</a:t>
            </a:r>
            <a:r>
              <a:rPr lang="en-US" dirty="0"/>
              <a:t>, 121(4), 643–681.</a:t>
            </a:r>
          </a:p>
          <a:p>
            <a:endParaRPr lang="en-US" dirty="0"/>
          </a:p>
        </p:txBody>
      </p:sp>
      <p:sp>
        <p:nvSpPr>
          <p:cNvPr id="4" name="Slide Number Placeholder 3"/>
          <p:cNvSpPr>
            <a:spLocks noGrp="1"/>
          </p:cNvSpPr>
          <p:nvPr>
            <p:ph type="sldNum" sz="quarter" idx="5"/>
          </p:nvPr>
        </p:nvSpPr>
        <p:spPr/>
        <p:txBody>
          <a:bodyPr/>
          <a:lstStyle/>
          <a:p>
            <a:fld id="{41E77A62-9A8A-44C7-973B-0EFA9D640DD6}" type="slidenum">
              <a:rPr lang="en-US" smtClean="0"/>
              <a:t>10</a:t>
            </a:fld>
            <a:endParaRPr lang="en-US"/>
          </a:p>
        </p:txBody>
      </p:sp>
    </p:spTree>
    <p:extLst>
      <p:ext uri="{BB962C8B-B14F-4D97-AF65-F5344CB8AC3E}">
        <p14:creationId xmlns:p14="http://schemas.microsoft.com/office/powerpoint/2010/main" val="359689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23F148-CFF6-45B2-B3F1-C2B9458062E3}"/>
              </a:ext>
            </a:extLst>
          </p:cNvPr>
          <p:cNvSpPr/>
          <p:nvPr userDrawn="1"/>
        </p:nvSpPr>
        <p:spPr>
          <a:xfrm>
            <a:off x="0" y="1"/>
            <a:ext cx="12192000" cy="5237163"/>
          </a:xfrm>
          <a:prstGeom prst="rect">
            <a:avLst/>
          </a:prstGeom>
          <a:solidFill>
            <a:srgbClr val="FFB31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4" name="Picture 5">
            <a:extLst>
              <a:ext uri="{FF2B5EF4-FFF2-40B4-BE49-F238E27FC236}">
                <a16:creationId xmlns:a16="http://schemas.microsoft.com/office/drawing/2014/main" id="{0314707C-F9A8-4A64-A7A3-5BB6888C1D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36553" y="2376034"/>
            <a:ext cx="11245849" cy="2260121"/>
          </a:xfrm>
        </p:spPr>
        <p:txBody>
          <a:bodyPr/>
          <a:lstStyle>
            <a:lvl1pPr>
              <a:defRPr sz="5400" b="1">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677A5BC8-79D6-41E9-A0C3-605CADA1F642}"/>
              </a:ext>
            </a:extLst>
          </p:cNvPr>
          <p:cNvPicPr>
            <a:picLocks noChangeAspect="1"/>
          </p:cNvPicPr>
          <p:nvPr userDrawn="1"/>
        </p:nvPicPr>
        <p:blipFill>
          <a:blip r:embed="rId3"/>
          <a:stretch>
            <a:fillRect/>
          </a:stretch>
        </p:blipFill>
        <p:spPr>
          <a:xfrm>
            <a:off x="7793664" y="5488189"/>
            <a:ext cx="4096511" cy="1157364"/>
          </a:xfrm>
          <a:prstGeom prst="rect">
            <a:avLst/>
          </a:prstGeom>
        </p:spPr>
      </p:pic>
    </p:spTree>
    <p:extLst>
      <p:ext uri="{BB962C8B-B14F-4D97-AF65-F5344CB8AC3E}">
        <p14:creationId xmlns:p14="http://schemas.microsoft.com/office/powerpoint/2010/main" val="2251339322"/>
      </p:ext>
    </p:extLst>
  </p:cSld>
  <p:clrMapOvr>
    <a:masterClrMapping/>
  </p:clrMapOvr>
  <p:transition>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8420819"/>
      </p:ext>
    </p:extLst>
  </p:cSld>
  <p:clrMapOvr>
    <a:masterClrMapping/>
  </p:clrMapOvr>
  <p:transition>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61458424"/>
      </p:ext>
    </p:extLst>
  </p:cSld>
  <p:clrMapOvr>
    <a:masterClrMapping/>
  </p:clrMapOvr>
  <p:transition>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dirty="0"/>
              <a:t>Click to edit Master title</a:t>
            </a:r>
          </a:p>
        </p:txBody>
      </p:sp>
      <p:sp>
        <p:nvSpPr>
          <p:cNvPr id="3" name="Content Placeholder 2"/>
          <p:cNvSpPr>
            <a:spLocks noGrp="1"/>
          </p:cNvSpPr>
          <p:nvPr>
            <p:ph sz="half" idx="1"/>
          </p:nvPr>
        </p:nvSpPr>
        <p:spPr>
          <a:xfrm>
            <a:off x="609600" y="1668047"/>
            <a:ext cx="5384800" cy="47950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68047"/>
            <a:ext cx="5384800" cy="40261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901463"/>
      </p:ext>
    </p:extLst>
  </p:cSld>
  <p:clrMapOvr>
    <a:masterClrMapping/>
  </p:clrMapOvr>
  <p:transition>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609600" y="1668047"/>
            <a:ext cx="5386917" cy="49093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70" y="1668047"/>
            <a:ext cx="5389033" cy="40053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6795614"/>
      </p:ext>
    </p:extLst>
  </p:cSld>
  <p:clrMapOvr>
    <a:masterClrMapping/>
  </p:clrMapOvr>
  <p:transition>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9562348"/>
      </p:ext>
    </p:extLst>
  </p:cSld>
  <p:clrMapOvr>
    <a:masterClrMapping/>
  </p:clrMapOvr>
  <p:transition>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354691"/>
      </p:ext>
    </p:extLst>
  </p:cSld>
  <p:clrMapOvr>
    <a:masterClrMapping/>
  </p:clrMapOvr>
  <p:transition>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26323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3297CF2-8199-468B-9AB9-4550825E8147}"/>
              </a:ext>
            </a:extLst>
          </p:cNvPr>
          <p:cNvSpPr>
            <a:spLocks noGrp="1"/>
          </p:cNvSpPr>
          <p:nvPr>
            <p:ph type="sldNum" sz="quarter"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000">
                <a:solidFill>
                  <a:srgbClr val="404040"/>
                </a:solidFill>
                <a:latin typeface="Arial" panose="020B0604020202020204" pitchFamily="34" charset="0"/>
                <a:ea typeface="MS PGothic" panose="020B0600070205080204" pitchFamily="34" charset="-128"/>
                <a:cs typeface="Arial" panose="020B0604020202020204" pitchFamily="34" charset="0"/>
              </a:defRPr>
            </a:lvl1pPr>
          </a:lstStyle>
          <a:p>
            <a:pPr>
              <a:defRPr/>
            </a:pPr>
            <a:fld id="{9380B953-202E-4047-8AFF-57B8FB307EBE}" type="slidenum">
              <a:rPr lang="en-US" altLang="en-US"/>
              <a:pPr>
                <a:defRPr/>
              </a:pPr>
              <a:t>‹#›</a:t>
            </a:fld>
            <a:endParaRPr lang="en-US" altLang="en-US"/>
          </a:p>
        </p:txBody>
      </p:sp>
    </p:spTree>
    <p:extLst>
      <p:ext uri="{BB962C8B-B14F-4D97-AF65-F5344CB8AC3E}">
        <p14:creationId xmlns:p14="http://schemas.microsoft.com/office/powerpoint/2010/main" val="3890672270"/>
      </p:ext>
    </p:extLst>
  </p:cSld>
  <p:clrMapOvr>
    <a:masterClrMapping/>
  </p:clrMapOvr>
  <p:transition>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94F88-CF4C-4C91-8E08-33E2FD317BED}"/>
              </a:ext>
            </a:extLst>
          </p:cNvPr>
          <p:cNvSpPr>
            <a:spLocks noGrp="1"/>
          </p:cNvSpPr>
          <p:nvPr>
            <p:ph type="ctrTitle" hasCustomPrompt="1"/>
          </p:nvPr>
        </p:nvSpPr>
        <p:spPr>
          <a:xfrm>
            <a:off x="2734236" y="1895755"/>
            <a:ext cx="9144000" cy="1533245"/>
          </a:xfrm>
        </p:spPr>
        <p:txBody>
          <a:bodyPr anchor="b">
            <a:normAutofit/>
          </a:bodyPr>
          <a:lstStyle>
            <a:lvl1pPr algn="r">
              <a:defRPr sz="4400" b="1">
                <a:solidFill>
                  <a:schemeClr val="bg1"/>
                </a:solidFill>
                <a:latin typeface="Arial" panose="020B0604020202020204" pitchFamily="34" charset="0"/>
                <a:cs typeface="Arial" panose="020B0604020202020204" pitchFamily="34" charset="0"/>
              </a:defRPr>
            </a:lvl1pPr>
          </a:lstStyle>
          <a:p>
            <a:r>
              <a:rPr lang="en-US" dirty="0"/>
              <a:t>Sample of title slide for presentation</a:t>
            </a:r>
          </a:p>
        </p:txBody>
      </p:sp>
      <p:sp>
        <p:nvSpPr>
          <p:cNvPr id="3" name="Subtitle 2">
            <a:extLst>
              <a:ext uri="{FF2B5EF4-FFF2-40B4-BE49-F238E27FC236}">
                <a16:creationId xmlns:a16="http://schemas.microsoft.com/office/drawing/2014/main" id="{92CCBF8F-3394-4421-A718-8999A9F190C0}"/>
              </a:ext>
            </a:extLst>
          </p:cNvPr>
          <p:cNvSpPr>
            <a:spLocks noGrp="1"/>
          </p:cNvSpPr>
          <p:nvPr>
            <p:ph type="subTitle" idx="1"/>
          </p:nvPr>
        </p:nvSpPr>
        <p:spPr>
          <a:xfrm>
            <a:off x="2734236" y="3521076"/>
            <a:ext cx="9144000" cy="647233"/>
          </a:xfr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FC3B194D-7334-4AE9-B1E6-835DABA18C8D}"/>
              </a:ext>
            </a:extLst>
          </p:cNvPr>
          <p:cNvSpPr>
            <a:spLocks noGrp="1"/>
          </p:cNvSpPr>
          <p:nvPr>
            <p:ph type="ftr" sz="quarter" idx="11"/>
          </p:nvPr>
        </p:nvSpPr>
        <p:spPr>
          <a:xfrm>
            <a:off x="7938247" y="6356350"/>
            <a:ext cx="4114800" cy="365125"/>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Professor name/date/class number</a:t>
            </a:r>
          </a:p>
        </p:txBody>
      </p:sp>
    </p:spTree>
    <p:extLst>
      <p:ext uri="{BB962C8B-B14F-4D97-AF65-F5344CB8AC3E}">
        <p14:creationId xmlns:p14="http://schemas.microsoft.com/office/powerpoint/2010/main" val="1203436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A268-20D1-486A-AAD3-25FFE10D81D9}"/>
              </a:ext>
            </a:extLst>
          </p:cNvPr>
          <p:cNvSpPr>
            <a:spLocks noGrp="1"/>
          </p:cNvSpPr>
          <p:nvPr>
            <p:ph type="title"/>
          </p:nvPr>
        </p:nvSpPr>
        <p:spPr>
          <a:xfrm>
            <a:off x="1861073" y="815974"/>
            <a:ext cx="9492727" cy="1031876"/>
          </a:xfrm>
        </p:spPr>
        <p:txBody>
          <a:bodyPr/>
          <a:lstStyle>
            <a:lvl1pPr>
              <a:defRPr b="1">
                <a:solidFill>
                  <a:srgbClr val="8C1C4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8AE2E17-8CD7-44B9-A3CE-DBA576510452}"/>
              </a:ext>
            </a:extLst>
          </p:cNvPr>
          <p:cNvSpPr>
            <a:spLocks noGrp="1"/>
          </p:cNvSpPr>
          <p:nvPr>
            <p:ph sz="half" idx="1"/>
          </p:nvPr>
        </p:nvSpPr>
        <p:spPr>
          <a:xfrm>
            <a:off x="2069951" y="1847850"/>
            <a:ext cx="469661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8C9F8D7-F6A1-4DD5-817D-22D905CF580E}"/>
              </a:ext>
            </a:extLst>
          </p:cNvPr>
          <p:cNvSpPr>
            <a:spLocks noGrp="1"/>
          </p:cNvSpPr>
          <p:nvPr>
            <p:ph sz="half" idx="2"/>
          </p:nvPr>
        </p:nvSpPr>
        <p:spPr>
          <a:xfrm>
            <a:off x="6970956" y="1847850"/>
            <a:ext cx="4920727"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D5F52A5C-C8FC-48EC-93ED-3F43EEEC9814}"/>
              </a:ext>
            </a:extLst>
          </p:cNvPr>
          <p:cNvSpPr>
            <a:spLocks noGrp="1"/>
          </p:cNvSpPr>
          <p:nvPr>
            <p:ph type="dt" sz="half" idx="10"/>
          </p:nvPr>
        </p:nvSpPr>
        <p:spPr>
          <a:xfrm>
            <a:off x="1936375" y="6356350"/>
            <a:ext cx="2317377" cy="365125"/>
          </a:xfrm>
          <a:prstGeom prst="rect">
            <a:avLst/>
          </a:prstGeom>
        </p:spPr>
        <p:txBody>
          <a:bodyPr vert="horz" lIns="91440" tIns="45720" rIns="91440" bIns="45720" rtlCol="0" anchor="ctr"/>
          <a:lstStyle>
            <a:lvl1pPr algn="l">
              <a:defRPr sz="1200" b="1">
                <a:solidFill>
                  <a:srgbClr val="5C6670"/>
                </a:solidFill>
                <a:latin typeface="Arial" panose="020B0604020202020204" pitchFamily="34" charset="0"/>
                <a:cs typeface="Arial" panose="020B0604020202020204" pitchFamily="34" charset="0"/>
              </a:defRPr>
            </a:lvl1pPr>
          </a:lstStyle>
          <a:p>
            <a:fld id="{92AFAB5E-6ACC-4661-8383-F02637ED2A8D}" type="datetimeFigureOut">
              <a:rPr lang="en-US" smtClean="0"/>
              <a:pPr/>
              <a:t>11/17/2020</a:t>
            </a:fld>
            <a:endParaRPr lang="en-US" dirty="0"/>
          </a:p>
        </p:txBody>
      </p:sp>
      <p:sp>
        <p:nvSpPr>
          <p:cNvPr id="9" name="Footer Placeholder 4">
            <a:extLst>
              <a:ext uri="{FF2B5EF4-FFF2-40B4-BE49-F238E27FC236}">
                <a16:creationId xmlns:a16="http://schemas.microsoft.com/office/drawing/2014/main" id="{E3F0F7A0-1F24-4823-8642-264340149C60}"/>
              </a:ext>
            </a:extLst>
          </p:cNvPr>
          <p:cNvSpPr>
            <a:spLocks noGrp="1"/>
          </p:cNvSpPr>
          <p:nvPr>
            <p:ph type="ftr" sz="quarter" idx="3"/>
          </p:nvPr>
        </p:nvSpPr>
        <p:spPr>
          <a:xfrm>
            <a:off x="4710953" y="6356350"/>
            <a:ext cx="4114800" cy="365125"/>
          </a:xfrm>
          <a:prstGeom prst="rect">
            <a:avLst/>
          </a:prstGeom>
        </p:spPr>
        <p:txBody>
          <a:bodyPr vert="horz" lIns="91440" tIns="45720" rIns="91440" bIns="45720" rtlCol="0" anchor="ctr"/>
          <a:lstStyle>
            <a:lvl1pPr algn="ctr">
              <a:defRPr sz="1200" b="1">
                <a:solidFill>
                  <a:srgbClr val="5C6670"/>
                </a:solidFill>
                <a:latin typeface="Arial" panose="020B0604020202020204" pitchFamily="34" charset="0"/>
                <a:cs typeface="Arial" panose="020B0604020202020204" pitchFamily="34" charset="0"/>
              </a:defRPr>
            </a:lvl1pPr>
          </a:lstStyle>
          <a:p>
            <a:endParaRPr lang="en-US" dirty="0"/>
          </a:p>
        </p:txBody>
      </p:sp>
      <p:sp>
        <p:nvSpPr>
          <p:cNvPr id="10" name="Slide Number Placeholder 5">
            <a:extLst>
              <a:ext uri="{FF2B5EF4-FFF2-40B4-BE49-F238E27FC236}">
                <a16:creationId xmlns:a16="http://schemas.microsoft.com/office/drawing/2014/main" id="{673CA057-611C-4BF9-ACA9-BDDA5B3E85A7}"/>
              </a:ext>
            </a:extLst>
          </p:cNvPr>
          <p:cNvSpPr>
            <a:spLocks noGrp="1"/>
          </p:cNvSpPr>
          <p:nvPr>
            <p:ph type="sldNum" sz="quarter" idx="4"/>
          </p:nvPr>
        </p:nvSpPr>
        <p:spPr>
          <a:xfrm>
            <a:off x="9282953" y="6356350"/>
            <a:ext cx="2743200" cy="365125"/>
          </a:xfrm>
          <a:prstGeom prst="rect">
            <a:avLst/>
          </a:prstGeom>
        </p:spPr>
        <p:txBody>
          <a:bodyPr vert="horz" lIns="91440" tIns="45720" rIns="91440" bIns="45720" rtlCol="0" anchor="ctr"/>
          <a:lstStyle>
            <a:lvl1pPr algn="r">
              <a:defRPr sz="1200" b="1">
                <a:solidFill>
                  <a:srgbClr val="5C6670"/>
                </a:solidFill>
                <a:latin typeface="Arial" panose="020B0604020202020204" pitchFamily="34" charset="0"/>
                <a:cs typeface="Arial" panose="020B0604020202020204" pitchFamily="34" charset="0"/>
              </a:defRPr>
            </a:lvl1pPr>
          </a:lstStyle>
          <a:p>
            <a:fld id="{E39B7A20-8AEF-4D7B-8A86-FD54943AE34F}" type="slidenum">
              <a:rPr lang="en-US" smtClean="0"/>
              <a:pPr/>
              <a:t>‹#›</a:t>
            </a:fld>
            <a:endParaRPr lang="en-US" dirty="0"/>
          </a:p>
        </p:txBody>
      </p:sp>
    </p:spTree>
    <p:extLst>
      <p:ext uri="{BB962C8B-B14F-4D97-AF65-F5344CB8AC3E}">
        <p14:creationId xmlns:p14="http://schemas.microsoft.com/office/powerpoint/2010/main" val="85563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5432-4F36-4520-A200-FF073ABF0E33}"/>
              </a:ext>
            </a:extLst>
          </p:cNvPr>
          <p:cNvSpPr>
            <a:spLocks noGrp="1"/>
          </p:cNvSpPr>
          <p:nvPr>
            <p:ph type="title"/>
          </p:nvPr>
        </p:nvSpPr>
        <p:spPr>
          <a:xfrm>
            <a:off x="1742737" y="840600"/>
            <a:ext cx="9621819" cy="969926"/>
          </a:xfrm>
        </p:spPr>
        <p:txBody>
          <a:bodyPr/>
          <a:lstStyle>
            <a:lvl1pPr>
              <a:defRPr b="1">
                <a:solidFill>
                  <a:srgbClr val="8C1C4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Date Placeholder 3">
            <a:extLst>
              <a:ext uri="{FF2B5EF4-FFF2-40B4-BE49-F238E27FC236}">
                <a16:creationId xmlns:a16="http://schemas.microsoft.com/office/drawing/2014/main" id="{BD11CD78-DEA6-4DFF-843B-1E77ACCADDBB}"/>
              </a:ext>
            </a:extLst>
          </p:cNvPr>
          <p:cNvSpPr>
            <a:spLocks noGrp="1"/>
          </p:cNvSpPr>
          <p:nvPr>
            <p:ph type="dt" sz="half" idx="2"/>
          </p:nvPr>
        </p:nvSpPr>
        <p:spPr>
          <a:xfrm>
            <a:off x="1936375" y="6356350"/>
            <a:ext cx="2317377" cy="365125"/>
          </a:xfrm>
          <a:prstGeom prst="rect">
            <a:avLst/>
          </a:prstGeom>
        </p:spPr>
        <p:txBody>
          <a:bodyPr vert="horz" lIns="91440" tIns="45720" rIns="91440" bIns="45720" rtlCol="0" anchor="ctr"/>
          <a:lstStyle>
            <a:lvl1pPr algn="l">
              <a:defRPr sz="1200" b="1">
                <a:solidFill>
                  <a:srgbClr val="5C6670"/>
                </a:solidFill>
                <a:latin typeface="Arial" panose="020B0604020202020204" pitchFamily="34" charset="0"/>
                <a:cs typeface="Arial" panose="020B0604020202020204" pitchFamily="34" charset="0"/>
              </a:defRPr>
            </a:lvl1pPr>
          </a:lstStyle>
          <a:p>
            <a:fld id="{92AFAB5E-6ACC-4661-8383-F02637ED2A8D}" type="datetimeFigureOut">
              <a:rPr lang="en-US" smtClean="0"/>
              <a:pPr/>
              <a:t>11/17/2020</a:t>
            </a:fld>
            <a:endParaRPr lang="en-US" dirty="0"/>
          </a:p>
        </p:txBody>
      </p:sp>
      <p:sp>
        <p:nvSpPr>
          <p:cNvPr id="8" name="Footer Placeholder 4">
            <a:extLst>
              <a:ext uri="{FF2B5EF4-FFF2-40B4-BE49-F238E27FC236}">
                <a16:creationId xmlns:a16="http://schemas.microsoft.com/office/drawing/2014/main" id="{47F2ABBF-ED5F-4E37-BCB6-AE1068F46C2C}"/>
              </a:ext>
            </a:extLst>
          </p:cNvPr>
          <p:cNvSpPr>
            <a:spLocks noGrp="1"/>
          </p:cNvSpPr>
          <p:nvPr>
            <p:ph type="ftr" sz="quarter" idx="3"/>
          </p:nvPr>
        </p:nvSpPr>
        <p:spPr>
          <a:xfrm>
            <a:off x="4710953" y="6356350"/>
            <a:ext cx="4114800" cy="365125"/>
          </a:xfrm>
          <a:prstGeom prst="rect">
            <a:avLst/>
          </a:prstGeom>
        </p:spPr>
        <p:txBody>
          <a:bodyPr vert="horz" lIns="91440" tIns="45720" rIns="91440" bIns="45720" rtlCol="0" anchor="ctr"/>
          <a:lstStyle>
            <a:lvl1pPr algn="ctr">
              <a:defRPr sz="1200" b="1">
                <a:solidFill>
                  <a:srgbClr val="5C6670"/>
                </a:solidFill>
                <a:latin typeface="Arial" panose="020B0604020202020204" pitchFamily="34" charset="0"/>
                <a:cs typeface="Arial" panose="020B0604020202020204" pitchFamily="34" charset="0"/>
              </a:defRPr>
            </a:lvl1pPr>
          </a:lstStyle>
          <a:p>
            <a:endParaRPr lang="en-US" dirty="0"/>
          </a:p>
        </p:txBody>
      </p:sp>
      <p:sp>
        <p:nvSpPr>
          <p:cNvPr id="9" name="Slide Number Placeholder 5">
            <a:extLst>
              <a:ext uri="{FF2B5EF4-FFF2-40B4-BE49-F238E27FC236}">
                <a16:creationId xmlns:a16="http://schemas.microsoft.com/office/drawing/2014/main" id="{CB587472-8F8B-4220-BBF6-6B58AC6CF7EE}"/>
              </a:ext>
            </a:extLst>
          </p:cNvPr>
          <p:cNvSpPr>
            <a:spLocks noGrp="1"/>
          </p:cNvSpPr>
          <p:nvPr>
            <p:ph type="sldNum" sz="quarter" idx="4"/>
          </p:nvPr>
        </p:nvSpPr>
        <p:spPr>
          <a:xfrm>
            <a:off x="9282953" y="6356350"/>
            <a:ext cx="2743200" cy="365125"/>
          </a:xfrm>
          <a:prstGeom prst="rect">
            <a:avLst/>
          </a:prstGeom>
        </p:spPr>
        <p:txBody>
          <a:bodyPr vert="horz" lIns="91440" tIns="45720" rIns="91440" bIns="45720" rtlCol="0" anchor="ctr"/>
          <a:lstStyle>
            <a:lvl1pPr algn="r">
              <a:defRPr sz="1200" b="1">
                <a:solidFill>
                  <a:srgbClr val="5C6670"/>
                </a:solidFill>
                <a:latin typeface="Arial" panose="020B0604020202020204" pitchFamily="34" charset="0"/>
                <a:cs typeface="Arial" panose="020B0604020202020204" pitchFamily="34" charset="0"/>
              </a:defRPr>
            </a:lvl1pPr>
          </a:lstStyle>
          <a:p>
            <a:fld id="{E39B7A20-8AEF-4D7B-8A86-FD54943AE34F}" type="slidenum">
              <a:rPr lang="en-US" smtClean="0"/>
              <a:pPr/>
              <a:t>‹#›</a:t>
            </a:fld>
            <a:endParaRPr lang="en-US" dirty="0"/>
          </a:p>
        </p:txBody>
      </p:sp>
    </p:spTree>
    <p:extLst>
      <p:ext uri="{BB962C8B-B14F-4D97-AF65-F5344CB8AC3E}">
        <p14:creationId xmlns:p14="http://schemas.microsoft.com/office/powerpoint/2010/main" val="4022688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38F6EE-547C-45D1-B248-099E9979B069}"/>
              </a:ext>
            </a:extLst>
          </p:cNvPr>
          <p:cNvSpPr>
            <a:spLocks noGrp="1"/>
          </p:cNvSpPr>
          <p:nvPr>
            <p:ph type="dt" sz="half" idx="10"/>
          </p:nvPr>
        </p:nvSpPr>
        <p:spPr/>
        <p:txBody>
          <a:bodyPr/>
          <a:lstStyle/>
          <a:p>
            <a:fld id="{92AFAB5E-6ACC-4661-8383-F02637ED2A8D}" type="datetimeFigureOut">
              <a:rPr lang="en-US" smtClean="0"/>
              <a:t>11/17/2020</a:t>
            </a:fld>
            <a:endParaRPr lang="en-US"/>
          </a:p>
        </p:txBody>
      </p:sp>
      <p:sp>
        <p:nvSpPr>
          <p:cNvPr id="3" name="Footer Placeholder 2">
            <a:extLst>
              <a:ext uri="{FF2B5EF4-FFF2-40B4-BE49-F238E27FC236}">
                <a16:creationId xmlns:a16="http://schemas.microsoft.com/office/drawing/2014/main" id="{0D9464FC-4298-458A-BD36-A3ABE9F520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70A6F5-2A93-42E7-A631-AD57B758BB49}"/>
              </a:ext>
            </a:extLst>
          </p:cNvPr>
          <p:cNvSpPr>
            <a:spLocks noGrp="1"/>
          </p:cNvSpPr>
          <p:nvPr>
            <p:ph type="sldNum" sz="quarter" idx="12"/>
          </p:nvPr>
        </p:nvSpPr>
        <p:spPr/>
        <p:txBody>
          <a:bodyPr/>
          <a:lstStyle/>
          <a:p>
            <a:fld id="{E39B7A20-8AEF-4D7B-8A86-FD54943AE34F}" type="slidenum">
              <a:rPr lang="en-US" smtClean="0"/>
              <a:t>‹#›</a:t>
            </a:fld>
            <a:endParaRPr lang="en-US"/>
          </a:p>
        </p:txBody>
      </p:sp>
    </p:spTree>
    <p:extLst>
      <p:ext uri="{BB962C8B-B14F-4D97-AF65-F5344CB8AC3E}">
        <p14:creationId xmlns:p14="http://schemas.microsoft.com/office/powerpoint/2010/main" val="3318492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7C9E-3842-45F5-87F9-C94421131B6E}"/>
              </a:ext>
            </a:extLst>
          </p:cNvPr>
          <p:cNvSpPr>
            <a:spLocks noGrp="1"/>
          </p:cNvSpPr>
          <p:nvPr>
            <p:ph type="title" hasCustomPrompt="1"/>
          </p:nvPr>
        </p:nvSpPr>
        <p:spPr>
          <a:xfrm>
            <a:off x="1967751" y="1978351"/>
            <a:ext cx="2647390" cy="1277469"/>
          </a:xfrm>
        </p:spPr>
        <p:txBody>
          <a:bodyPr anchor="b"/>
          <a:lstStyle>
            <a:lvl1pPr>
              <a:defRPr sz="3200"/>
            </a:lvl1pPr>
          </a:lstStyle>
          <a:p>
            <a:r>
              <a:rPr lang="en-US" dirty="0"/>
              <a:t>Heading title sample</a:t>
            </a:r>
          </a:p>
        </p:txBody>
      </p:sp>
      <p:sp>
        <p:nvSpPr>
          <p:cNvPr id="4" name="Text Placeholder 3">
            <a:extLst>
              <a:ext uri="{FF2B5EF4-FFF2-40B4-BE49-F238E27FC236}">
                <a16:creationId xmlns:a16="http://schemas.microsoft.com/office/drawing/2014/main" id="{0BAA77BE-424E-4ACE-BED6-9D34A2BF43F5}"/>
              </a:ext>
            </a:extLst>
          </p:cNvPr>
          <p:cNvSpPr>
            <a:spLocks noGrp="1"/>
          </p:cNvSpPr>
          <p:nvPr>
            <p:ph type="body" sz="half" idx="2" hasCustomPrompt="1"/>
          </p:nvPr>
        </p:nvSpPr>
        <p:spPr>
          <a:xfrm>
            <a:off x="1967751" y="3255821"/>
            <a:ext cx="2647390" cy="285684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 example</a:t>
            </a:r>
          </a:p>
        </p:txBody>
      </p:sp>
      <p:sp>
        <p:nvSpPr>
          <p:cNvPr id="5" name="Date Placeholder 4">
            <a:extLst>
              <a:ext uri="{FF2B5EF4-FFF2-40B4-BE49-F238E27FC236}">
                <a16:creationId xmlns:a16="http://schemas.microsoft.com/office/drawing/2014/main" id="{2E23476E-6610-4CC9-885A-8E62FF8B2F44}"/>
              </a:ext>
            </a:extLst>
          </p:cNvPr>
          <p:cNvSpPr>
            <a:spLocks noGrp="1"/>
          </p:cNvSpPr>
          <p:nvPr>
            <p:ph type="dt" sz="half" idx="10"/>
          </p:nvPr>
        </p:nvSpPr>
        <p:spPr/>
        <p:txBody>
          <a:bodyPr/>
          <a:lstStyle/>
          <a:p>
            <a:fld id="{92AFAB5E-6ACC-4661-8383-F02637ED2A8D}" type="datetimeFigureOut">
              <a:rPr lang="en-US" smtClean="0"/>
              <a:t>11/17/2020</a:t>
            </a:fld>
            <a:endParaRPr lang="en-US"/>
          </a:p>
        </p:txBody>
      </p:sp>
      <p:sp>
        <p:nvSpPr>
          <p:cNvPr id="6" name="Footer Placeholder 5">
            <a:extLst>
              <a:ext uri="{FF2B5EF4-FFF2-40B4-BE49-F238E27FC236}">
                <a16:creationId xmlns:a16="http://schemas.microsoft.com/office/drawing/2014/main" id="{57172AF4-DE1D-41DE-940D-BD756EE978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183908-9C1A-4F0F-A7E6-4D04FA574704}"/>
              </a:ext>
            </a:extLst>
          </p:cNvPr>
          <p:cNvSpPr>
            <a:spLocks noGrp="1"/>
          </p:cNvSpPr>
          <p:nvPr>
            <p:ph type="sldNum" sz="quarter" idx="12"/>
          </p:nvPr>
        </p:nvSpPr>
        <p:spPr/>
        <p:txBody>
          <a:bodyPr/>
          <a:lstStyle/>
          <a:p>
            <a:fld id="{E39B7A20-8AEF-4D7B-8A86-FD54943AE34F}" type="slidenum">
              <a:rPr lang="en-US" smtClean="0"/>
              <a:t>‹#›</a:t>
            </a:fld>
            <a:endParaRPr lang="en-US"/>
          </a:p>
        </p:txBody>
      </p:sp>
      <p:sp>
        <p:nvSpPr>
          <p:cNvPr id="9" name="Text Placeholder 8">
            <a:extLst>
              <a:ext uri="{FF2B5EF4-FFF2-40B4-BE49-F238E27FC236}">
                <a16:creationId xmlns:a16="http://schemas.microsoft.com/office/drawing/2014/main" id="{9E2D79B4-3D96-4B21-841B-176F615F6763}"/>
              </a:ext>
            </a:extLst>
          </p:cNvPr>
          <p:cNvSpPr>
            <a:spLocks noGrp="1"/>
          </p:cNvSpPr>
          <p:nvPr>
            <p:ph type="body" sz="quarter" idx="13" hasCustomPrompt="1"/>
          </p:nvPr>
        </p:nvSpPr>
        <p:spPr>
          <a:xfrm>
            <a:off x="4899304" y="1978819"/>
            <a:ext cx="6970712" cy="4133850"/>
          </a:xfrm>
        </p:spPr>
        <p:txBody>
          <a:bodyPr/>
          <a:lstStyle>
            <a:lvl1pPr>
              <a:defRPr/>
            </a:lvl1pPr>
          </a:lstStyle>
          <a:p>
            <a:pPr lvl="0"/>
            <a:r>
              <a:rPr lang="en-US" dirty="0"/>
              <a:t>Bullet sample</a:t>
            </a:r>
          </a:p>
          <a:p>
            <a:pPr lvl="0"/>
            <a:r>
              <a:rPr lang="en-US" dirty="0"/>
              <a:t>Bullet sample</a:t>
            </a:r>
          </a:p>
          <a:p>
            <a:pPr lvl="0"/>
            <a:r>
              <a:rPr lang="en-US" dirty="0"/>
              <a:t>Bullet sample</a:t>
            </a:r>
          </a:p>
          <a:p>
            <a:pPr lvl="0"/>
            <a:r>
              <a:rPr lang="en-US" dirty="0"/>
              <a:t>Bullet sample</a:t>
            </a:r>
          </a:p>
          <a:p>
            <a:pPr lvl="0"/>
            <a:r>
              <a:rPr lang="en-US" dirty="0"/>
              <a:t>Bullet sample</a:t>
            </a:r>
          </a:p>
        </p:txBody>
      </p:sp>
    </p:spTree>
    <p:extLst>
      <p:ext uri="{BB962C8B-B14F-4D97-AF65-F5344CB8AC3E}">
        <p14:creationId xmlns:p14="http://schemas.microsoft.com/office/powerpoint/2010/main" val="1902724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FB2A9C-6C00-9646-A69A-9773D738EAD2}" type="datetime1">
              <a:rPr lang="en-US" smtClean="0"/>
              <a:pPr/>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7652-A272-764B-86E5-82EF2036ADE8}" type="slidenum">
              <a:rPr lang="en-US" smtClean="0"/>
              <a:pPr/>
              <a:t>‹#›</a:t>
            </a:fld>
            <a:endParaRPr lang="en-US"/>
          </a:p>
        </p:txBody>
      </p:sp>
      <p:sp>
        <p:nvSpPr>
          <p:cNvPr id="8" name="SmartArt Placeholder 7">
            <a:extLst>
              <a:ext uri="{FF2B5EF4-FFF2-40B4-BE49-F238E27FC236}">
                <a16:creationId xmlns:a16="http://schemas.microsoft.com/office/drawing/2014/main" id="{42D673E0-F339-4AA7-99FC-44BE873D277B}"/>
              </a:ext>
            </a:extLst>
          </p:cNvPr>
          <p:cNvSpPr>
            <a:spLocks noGrp="1"/>
          </p:cNvSpPr>
          <p:nvPr>
            <p:ph type="dgm" sz="quarter" idx="13" hasCustomPrompt="1"/>
          </p:nvPr>
        </p:nvSpPr>
        <p:spPr>
          <a:xfrm>
            <a:off x="2973659" y="2379134"/>
            <a:ext cx="9218343" cy="2645833"/>
          </a:xfrm>
          <a:solidFill>
            <a:schemeClr val="bg1">
              <a:alpha val="82000"/>
            </a:schemeClr>
          </a:solidFill>
        </p:spPr>
        <p:txBody>
          <a:bodyPr anchor="ctr" anchorCtr="0"/>
          <a:lstStyle>
            <a:lvl1pPr algn="r">
              <a:defRPr b="1">
                <a:noFill/>
              </a:defRPr>
            </a:lvl1pPr>
          </a:lstStyle>
          <a:p>
            <a:r>
              <a:rPr lang="en-US" dirty="0"/>
              <a:t>Title for CHS Presentation</a:t>
            </a:r>
          </a:p>
        </p:txBody>
      </p:sp>
      <p:sp>
        <p:nvSpPr>
          <p:cNvPr id="2" name="Title 1"/>
          <p:cNvSpPr>
            <a:spLocks noGrp="1"/>
          </p:cNvSpPr>
          <p:nvPr>
            <p:ph type="ctrTitle"/>
          </p:nvPr>
        </p:nvSpPr>
        <p:spPr>
          <a:xfrm>
            <a:off x="3152079" y="2860365"/>
            <a:ext cx="8824332" cy="1012825"/>
          </a:xfrm>
        </p:spPr>
        <p:txBody>
          <a:bodyPr/>
          <a:lstStyle>
            <a:lvl1pPr algn="r">
              <a:defRPr>
                <a:solidFill>
                  <a:srgbClr val="981A36"/>
                </a:solidFill>
              </a:defRPr>
            </a:lvl1pPr>
          </a:lstStyle>
          <a:p>
            <a:r>
              <a:rPr lang="en-US" dirty="0"/>
              <a:t>Click to edit Master title style</a:t>
            </a:r>
          </a:p>
        </p:txBody>
      </p:sp>
      <p:sp>
        <p:nvSpPr>
          <p:cNvPr id="3" name="Subtitle 2"/>
          <p:cNvSpPr>
            <a:spLocks noGrp="1"/>
          </p:cNvSpPr>
          <p:nvPr>
            <p:ph type="subTitle" idx="1"/>
          </p:nvPr>
        </p:nvSpPr>
        <p:spPr>
          <a:xfrm>
            <a:off x="6715515" y="3873190"/>
            <a:ext cx="5263376" cy="708103"/>
          </a:xfrm>
        </p:spPr>
        <p:txBody>
          <a:bodyPr anchor="ctr" anchorCtr="0">
            <a:normAutofit/>
          </a:bodyPr>
          <a:lstStyle>
            <a:lvl1pPr marL="0" indent="0" algn="r">
              <a:buNone/>
              <a:defRPr sz="2667">
                <a:solidFill>
                  <a:srgbClr val="5C667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64462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defRPr sz="4000"/>
            </a:lvl1pPr>
          </a:lstStyle>
          <a:p>
            <a:r>
              <a:rPr lang="en-US" dirty="0"/>
              <a:t>Click to edit Master title style</a:t>
            </a:r>
          </a:p>
        </p:txBody>
      </p:sp>
      <p:sp>
        <p:nvSpPr>
          <p:cNvPr id="3" name="Subtitle 2"/>
          <p:cNvSpPr>
            <a:spLocks noGrp="1"/>
          </p:cNvSpPr>
          <p:nvPr>
            <p:ph type="subTitle" idx="1"/>
          </p:nvPr>
        </p:nvSpPr>
        <p:spPr>
          <a:xfrm>
            <a:off x="914400" y="3600452"/>
            <a:ext cx="8534400" cy="79079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2773325"/>
      </p:ext>
    </p:extLst>
  </p:cSld>
  <p:clrMapOvr>
    <a:masterClrMapping/>
  </p:clrMapOvr>
  <p:transition>
    <p:push/>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4409302-0CA6-4DDF-B27A-ACCBA2BD05F0}"/>
              </a:ext>
            </a:extLst>
          </p:cNvPr>
          <p:cNvSpPr>
            <a:spLocks noGrp="1"/>
          </p:cNvSpPr>
          <p:nvPr>
            <p:ph type="title"/>
          </p:nvPr>
        </p:nvSpPr>
        <p:spPr bwMode="auto">
          <a:xfrm>
            <a:off x="609600" y="671513"/>
            <a:ext cx="109728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Text Placeholder 2">
            <a:extLst>
              <a:ext uri="{FF2B5EF4-FFF2-40B4-BE49-F238E27FC236}">
                <a16:creationId xmlns:a16="http://schemas.microsoft.com/office/drawing/2014/main" id="{D0281414-5688-4087-B614-76CB3BE9C7E0}"/>
              </a:ext>
            </a:extLst>
          </p:cNvPr>
          <p:cNvSpPr>
            <a:spLocks noGrp="1"/>
          </p:cNvSpPr>
          <p:nvPr>
            <p:ph type="body" idx="1"/>
          </p:nvPr>
        </p:nvSpPr>
        <p:spPr bwMode="auto">
          <a:xfrm>
            <a:off x="609600" y="1689100"/>
            <a:ext cx="10972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474492325"/>
      </p:ext>
    </p:extLst>
  </p:cSld>
  <p:clrMap bg1="lt1" tx1="dk1" bg2="lt2" tx2="dk2" accent1="accent1" accent2="accent2" accent3="accent3" accent4="accent4" accent5="accent5" accent6="accent6" hlink="hlink" folHlink="folHlink"/>
  <p:sldLayoutIdLst>
    <p:sldLayoutId id="2147483658" r:id="rId1"/>
    <p:sldLayoutId id="2147483659" r:id="rId2"/>
  </p:sldLayoutIdLst>
  <p:transition>
    <p:push/>
  </p:transition>
  <p:hf hdr="0" ftr="0" dt="0"/>
  <p:txStyles>
    <p:titleStyle>
      <a:lvl1pPr algn="l" defTabSz="457200" rtl="0" eaLnBrk="0" fontAlgn="base" hangingPunct="0">
        <a:spcBef>
          <a:spcPct val="0"/>
        </a:spcBef>
        <a:spcAft>
          <a:spcPct val="0"/>
        </a:spcAft>
        <a:defRPr lang="en-US" altLang="en-US" sz="3200" b="1" kern="1200">
          <a:solidFill>
            <a:srgbClr val="990033"/>
          </a:solidFill>
          <a:latin typeface="Arial" panose="020B0604020202020204" pitchFamily="34" charset="0"/>
          <a:ea typeface="MS PGothic" panose="020B0600070205080204" pitchFamily="34"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Arial Black" panose="020B0A04020102020204" pitchFamily="34"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3200">
          <a:solidFill>
            <a:schemeClr val="tx1"/>
          </a:solidFill>
          <a:latin typeface="Arial Black" panose="020B0A04020102020204" pitchFamily="34"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3200">
          <a:solidFill>
            <a:schemeClr val="tx1"/>
          </a:solidFill>
          <a:latin typeface="Arial Black" panose="020B0A04020102020204" pitchFamily="34"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3200">
          <a:solidFill>
            <a:schemeClr val="tx1"/>
          </a:solidFill>
          <a:latin typeface="Arial Black" panose="020B0A04020102020204" pitchFamily="34"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B8176-B4D6-4F0B-A300-EDE184FB9A94}"/>
              </a:ext>
            </a:extLst>
          </p:cNvPr>
          <p:cNvSpPr>
            <a:spLocks noGrp="1"/>
          </p:cNvSpPr>
          <p:nvPr>
            <p:ph type="title"/>
          </p:nvPr>
        </p:nvSpPr>
        <p:spPr>
          <a:xfrm>
            <a:off x="1828800" y="963986"/>
            <a:ext cx="9525000" cy="88386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8EF1997-1CE2-475D-A491-2C88A7D7B0DC}"/>
              </a:ext>
            </a:extLst>
          </p:cNvPr>
          <p:cNvSpPr>
            <a:spLocks noGrp="1"/>
          </p:cNvSpPr>
          <p:nvPr>
            <p:ph type="body" idx="1"/>
          </p:nvPr>
        </p:nvSpPr>
        <p:spPr>
          <a:xfrm>
            <a:off x="1936376" y="1847850"/>
            <a:ext cx="999564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734F39C-2B7A-4DFE-B09A-DD14B6369CDA}"/>
              </a:ext>
            </a:extLst>
          </p:cNvPr>
          <p:cNvSpPr>
            <a:spLocks noGrp="1"/>
          </p:cNvSpPr>
          <p:nvPr>
            <p:ph type="dt" sz="half" idx="2"/>
          </p:nvPr>
        </p:nvSpPr>
        <p:spPr>
          <a:xfrm>
            <a:off x="1936375" y="6356350"/>
            <a:ext cx="2317377" cy="365125"/>
          </a:xfrm>
          <a:prstGeom prst="rect">
            <a:avLst/>
          </a:prstGeom>
        </p:spPr>
        <p:txBody>
          <a:bodyPr vert="horz" lIns="91440" tIns="45720" rIns="91440" bIns="45720" rtlCol="0" anchor="ctr"/>
          <a:lstStyle>
            <a:lvl1pPr algn="l">
              <a:defRPr sz="1200" b="1">
                <a:solidFill>
                  <a:srgbClr val="5C6670"/>
                </a:solidFill>
                <a:latin typeface="Arial" panose="020B0604020202020204" pitchFamily="34" charset="0"/>
                <a:cs typeface="Arial" panose="020B0604020202020204" pitchFamily="34" charset="0"/>
              </a:defRPr>
            </a:lvl1pPr>
          </a:lstStyle>
          <a:p>
            <a:fld id="{92AFAB5E-6ACC-4661-8383-F02637ED2A8D}" type="datetimeFigureOut">
              <a:rPr lang="en-US" smtClean="0"/>
              <a:pPr/>
              <a:t>11/17/2020</a:t>
            </a:fld>
            <a:endParaRPr lang="en-US" dirty="0"/>
          </a:p>
        </p:txBody>
      </p:sp>
      <p:sp>
        <p:nvSpPr>
          <p:cNvPr id="5" name="Footer Placeholder 4">
            <a:extLst>
              <a:ext uri="{FF2B5EF4-FFF2-40B4-BE49-F238E27FC236}">
                <a16:creationId xmlns:a16="http://schemas.microsoft.com/office/drawing/2014/main" id="{B7679157-BFE6-477D-8F62-9B9CB82F9BC9}"/>
              </a:ext>
            </a:extLst>
          </p:cNvPr>
          <p:cNvSpPr>
            <a:spLocks noGrp="1"/>
          </p:cNvSpPr>
          <p:nvPr>
            <p:ph type="ftr" sz="quarter" idx="3"/>
          </p:nvPr>
        </p:nvSpPr>
        <p:spPr>
          <a:xfrm>
            <a:off x="4710953" y="6356350"/>
            <a:ext cx="4114800" cy="365125"/>
          </a:xfrm>
          <a:prstGeom prst="rect">
            <a:avLst/>
          </a:prstGeom>
        </p:spPr>
        <p:txBody>
          <a:bodyPr vert="horz" lIns="91440" tIns="45720" rIns="91440" bIns="45720" rtlCol="0" anchor="ctr"/>
          <a:lstStyle>
            <a:lvl1pPr algn="ctr">
              <a:defRPr sz="1200" b="1">
                <a:solidFill>
                  <a:srgbClr val="5C6670"/>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B8A742C-418F-4ED7-BC1C-C9E4DF8722EB}"/>
              </a:ext>
            </a:extLst>
          </p:cNvPr>
          <p:cNvSpPr>
            <a:spLocks noGrp="1"/>
          </p:cNvSpPr>
          <p:nvPr>
            <p:ph type="sldNum" sz="quarter" idx="4"/>
          </p:nvPr>
        </p:nvSpPr>
        <p:spPr>
          <a:xfrm>
            <a:off x="9282953" y="6356350"/>
            <a:ext cx="2743200" cy="365125"/>
          </a:xfrm>
          <a:prstGeom prst="rect">
            <a:avLst/>
          </a:prstGeom>
        </p:spPr>
        <p:txBody>
          <a:bodyPr vert="horz" lIns="91440" tIns="45720" rIns="91440" bIns="45720" rtlCol="0" anchor="ctr"/>
          <a:lstStyle>
            <a:lvl1pPr algn="r">
              <a:defRPr sz="1200" b="1">
                <a:solidFill>
                  <a:srgbClr val="5C6670"/>
                </a:solidFill>
                <a:latin typeface="Arial" panose="020B0604020202020204" pitchFamily="34" charset="0"/>
                <a:cs typeface="Arial" panose="020B0604020202020204" pitchFamily="34" charset="0"/>
              </a:defRPr>
            </a:lvl1pPr>
          </a:lstStyle>
          <a:p>
            <a:fld id="{E39B7A20-8AEF-4D7B-8A86-FD54943AE34F}" type="slidenum">
              <a:rPr lang="en-US" smtClean="0"/>
              <a:pPr/>
              <a:t>‹#›</a:t>
            </a:fld>
            <a:endParaRPr lang="en-US" dirty="0"/>
          </a:p>
        </p:txBody>
      </p:sp>
    </p:spTree>
    <p:extLst>
      <p:ext uri="{BB962C8B-B14F-4D97-AF65-F5344CB8AC3E}">
        <p14:creationId xmlns:p14="http://schemas.microsoft.com/office/powerpoint/2010/main" val="4214980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b="1" kern="1200">
          <a:solidFill>
            <a:srgbClr val="8C1C4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7F73EB7-8A03-4642-854B-74D75AD6AA46}"/>
              </a:ext>
            </a:extLst>
          </p:cNvPr>
          <p:cNvSpPr>
            <a:spLocks noGrp="1"/>
          </p:cNvSpPr>
          <p:nvPr>
            <p:ph type="title"/>
          </p:nvPr>
        </p:nvSpPr>
        <p:spPr bwMode="auto">
          <a:xfrm>
            <a:off x="609600" y="671513"/>
            <a:ext cx="109728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50D40C24-8CE8-4BAA-8120-559B8353FE03}"/>
              </a:ext>
            </a:extLst>
          </p:cNvPr>
          <p:cNvSpPr>
            <a:spLocks noGrp="1"/>
          </p:cNvSpPr>
          <p:nvPr>
            <p:ph type="body" idx="1"/>
          </p:nvPr>
        </p:nvSpPr>
        <p:spPr bwMode="auto">
          <a:xfrm>
            <a:off x="609600" y="1689101"/>
            <a:ext cx="10972800" cy="377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6" name="Picture 5">
            <a:extLst>
              <a:ext uri="{FF2B5EF4-FFF2-40B4-BE49-F238E27FC236}">
                <a16:creationId xmlns:a16="http://schemas.microsoft.com/office/drawing/2014/main" id="{57ECBFCF-BB33-433D-8486-CFA30D908500}"/>
              </a:ext>
            </a:extLst>
          </p:cNvPr>
          <p:cNvPicPr>
            <a:picLocks noChangeAspect="1"/>
          </p:cNvPicPr>
          <p:nvPr userDrawn="1"/>
        </p:nvPicPr>
        <p:blipFill>
          <a:blip r:embed="rId10"/>
          <a:stretch>
            <a:fillRect/>
          </a:stretch>
        </p:blipFill>
        <p:spPr>
          <a:xfrm>
            <a:off x="7751135" y="5583773"/>
            <a:ext cx="4266632" cy="1205427"/>
          </a:xfrm>
          <a:prstGeom prst="rect">
            <a:avLst/>
          </a:prstGeom>
        </p:spPr>
      </p:pic>
    </p:spTree>
    <p:extLst>
      <p:ext uri="{BB962C8B-B14F-4D97-AF65-F5344CB8AC3E}">
        <p14:creationId xmlns:p14="http://schemas.microsoft.com/office/powerpoint/2010/main" val="377247481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Lst>
  <p:transition>
    <p:push/>
  </p:transition>
  <p:hf hdr="0" ftr="0" dt="0"/>
  <p:txStyles>
    <p:titleStyle>
      <a:lvl1pPr algn="l" defTabSz="457200" rtl="0" eaLnBrk="0" fontAlgn="base" hangingPunct="0">
        <a:spcBef>
          <a:spcPct val="0"/>
        </a:spcBef>
        <a:spcAft>
          <a:spcPct val="0"/>
        </a:spcAft>
        <a:defRPr lang="en-US" altLang="en-US" sz="3200" b="1" kern="1200">
          <a:solidFill>
            <a:srgbClr val="990033"/>
          </a:solidFill>
          <a:latin typeface="Arial" panose="020B0604020202020204" pitchFamily="34" charset="0"/>
          <a:ea typeface="MS PGothic" panose="020B0600070205080204" pitchFamily="34" charset="-128"/>
          <a:cs typeface="Arial" panose="020B0604020202020204" pitchFamily="34" charset="0"/>
        </a:defRPr>
      </a:lvl1pPr>
      <a:lvl2pPr algn="ctr" defTabSz="457200" rtl="0" eaLnBrk="0" fontAlgn="base" hangingPunct="0">
        <a:spcBef>
          <a:spcPct val="0"/>
        </a:spcBef>
        <a:spcAft>
          <a:spcPct val="0"/>
        </a:spcAft>
        <a:defRPr sz="3200">
          <a:solidFill>
            <a:schemeClr val="tx1"/>
          </a:solidFill>
          <a:latin typeface="Arial Black" panose="020B0A04020102020204" pitchFamily="34"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3200">
          <a:solidFill>
            <a:schemeClr val="tx1"/>
          </a:solidFill>
          <a:latin typeface="Arial Black" panose="020B0A04020102020204" pitchFamily="34"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3200">
          <a:solidFill>
            <a:schemeClr val="tx1"/>
          </a:solidFill>
          <a:latin typeface="Arial Black" panose="020B0A04020102020204" pitchFamily="34"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3200">
          <a:solidFill>
            <a:schemeClr val="tx1"/>
          </a:solidFill>
          <a:latin typeface="Arial Black" panose="020B0A04020102020204" pitchFamily="34"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nutribulletbalance.com/"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hyperlink" Target="https://www.thefoodpsychologyclinic.co.uk/" TargetMode="External"/><Relationship Id="rId4" Type="http://schemas.openxmlformats.org/officeDocument/2006/relationships/hyperlink" Target="http://www.blueprintfit.com/"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martArt Placeholder 1">
            <a:extLst>
              <a:ext uri="{FF2B5EF4-FFF2-40B4-BE49-F238E27FC236}">
                <a16:creationId xmlns:a16="http://schemas.microsoft.com/office/drawing/2014/main" id="{F1D6619B-8643-4D83-B5E1-CC218F8CBEE3}"/>
              </a:ext>
            </a:extLst>
          </p:cNvPr>
          <p:cNvSpPr>
            <a:spLocks noGrp="1"/>
          </p:cNvSpPr>
          <p:nvPr>
            <p:ph type="dgm" sz="quarter" idx="13"/>
          </p:nvPr>
        </p:nvSpPr>
        <p:spPr>
          <a:xfrm>
            <a:off x="2973657" y="2379134"/>
            <a:ext cx="9218343" cy="2645833"/>
          </a:xfrm>
        </p:spPr>
      </p:sp>
      <p:sp>
        <p:nvSpPr>
          <p:cNvPr id="3" name="Title 2">
            <a:extLst>
              <a:ext uri="{FF2B5EF4-FFF2-40B4-BE49-F238E27FC236}">
                <a16:creationId xmlns:a16="http://schemas.microsoft.com/office/drawing/2014/main" id="{DEA5F463-E7D6-4C83-84AE-43B9FB478310}"/>
              </a:ext>
            </a:extLst>
          </p:cNvPr>
          <p:cNvSpPr>
            <a:spLocks noGrp="1"/>
          </p:cNvSpPr>
          <p:nvPr>
            <p:ph type="ctrTitle"/>
          </p:nvPr>
        </p:nvSpPr>
        <p:spPr>
          <a:xfrm>
            <a:off x="2650922" y="2689225"/>
            <a:ext cx="9451325" cy="1012825"/>
          </a:xfrm>
        </p:spPr>
        <p:txBody>
          <a:bodyPr>
            <a:noAutofit/>
          </a:bodyPr>
          <a:lstStyle/>
          <a:p>
            <a:r>
              <a:rPr lang="en-US" sz="3600" dirty="0"/>
              <a:t>Behavioral Medicine and COVID-19 Risk-Reduction: From Evidence to Practice</a:t>
            </a:r>
          </a:p>
        </p:txBody>
      </p:sp>
      <p:sp>
        <p:nvSpPr>
          <p:cNvPr id="4" name="Subtitle 3">
            <a:extLst>
              <a:ext uri="{FF2B5EF4-FFF2-40B4-BE49-F238E27FC236}">
                <a16:creationId xmlns:a16="http://schemas.microsoft.com/office/drawing/2014/main" id="{572661F5-6405-4672-8955-B93D3897E024}"/>
              </a:ext>
            </a:extLst>
          </p:cNvPr>
          <p:cNvSpPr>
            <a:spLocks noGrp="1"/>
          </p:cNvSpPr>
          <p:nvPr>
            <p:ph type="subTitle" idx="1"/>
          </p:nvPr>
        </p:nvSpPr>
        <p:spPr>
          <a:xfrm>
            <a:off x="6920919" y="4241363"/>
            <a:ext cx="5181328" cy="708103"/>
          </a:xfrm>
        </p:spPr>
        <p:txBody>
          <a:bodyPr>
            <a:normAutofit fontScale="25000" lnSpcReduction="20000"/>
          </a:bodyPr>
          <a:lstStyle/>
          <a:p>
            <a:pPr algn="l">
              <a:lnSpc>
                <a:spcPct val="120000"/>
              </a:lnSpc>
              <a:spcBef>
                <a:spcPts val="0"/>
              </a:spcBef>
            </a:pPr>
            <a:r>
              <a:rPr lang="en-US" sz="9600" dirty="0"/>
              <a:t>Ron O’Donnell, PhD</a:t>
            </a:r>
          </a:p>
          <a:p>
            <a:pPr algn="l">
              <a:lnSpc>
                <a:spcPct val="120000"/>
              </a:lnSpc>
              <a:spcBef>
                <a:spcPts val="0"/>
              </a:spcBef>
            </a:pPr>
            <a:r>
              <a:rPr lang="en-US" sz="9600" dirty="0"/>
              <a:t>Sue Dahl-Popolizio, DBH, OTR/L</a:t>
            </a:r>
          </a:p>
          <a:p>
            <a:pPr algn="l">
              <a:lnSpc>
                <a:spcPct val="120000"/>
              </a:lnSpc>
              <a:spcBef>
                <a:spcPts val="0"/>
              </a:spcBef>
            </a:pPr>
            <a:r>
              <a:rPr lang="en-US" sz="9600" dirty="0"/>
              <a:t>Chad Stecher, PhD</a:t>
            </a:r>
          </a:p>
          <a:p>
            <a:br>
              <a:rPr lang="en-US" dirty="0"/>
            </a:br>
            <a:endParaRPr lang="en-US" dirty="0"/>
          </a:p>
          <a:p>
            <a:endParaRPr lang="en-US" dirty="0"/>
          </a:p>
        </p:txBody>
      </p:sp>
      <p:sp>
        <p:nvSpPr>
          <p:cNvPr id="6" name="TextBox 5">
            <a:extLst>
              <a:ext uri="{FF2B5EF4-FFF2-40B4-BE49-F238E27FC236}">
                <a16:creationId xmlns:a16="http://schemas.microsoft.com/office/drawing/2014/main" id="{3BB4C2A8-C112-4308-8EBD-6B2FD684B692}"/>
              </a:ext>
            </a:extLst>
          </p:cNvPr>
          <p:cNvSpPr txBox="1"/>
          <p:nvPr/>
        </p:nvSpPr>
        <p:spPr>
          <a:xfrm>
            <a:off x="0" y="6445907"/>
            <a:ext cx="11547457" cy="338554"/>
          </a:xfrm>
          <a:prstGeom prst="rect">
            <a:avLst/>
          </a:prstGeom>
          <a:noFill/>
        </p:spPr>
        <p:txBody>
          <a:bodyPr wrap="none" rtlCol="0">
            <a:spAutoFit/>
          </a:bodyPr>
          <a:lstStyle/>
          <a:p>
            <a:r>
              <a:rPr lang="en-US" sz="1600" b="1" dirty="0">
                <a:solidFill>
                  <a:schemeClr val="bg1"/>
                </a:solidFill>
              </a:rPr>
              <a:t>DISCLOSURES: THE PRESENTERS AND AFFILIATES OF THIS PRESENTATION HAVE NO RELEVANT FINANCIAL RELATIONSHIPS TO DISCLOSE</a:t>
            </a:r>
            <a:endParaRPr lang="en-US" dirty="0"/>
          </a:p>
        </p:txBody>
      </p:sp>
    </p:spTree>
    <p:extLst>
      <p:ext uri="{BB962C8B-B14F-4D97-AF65-F5344CB8AC3E}">
        <p14:creationId xmlns:p14="http://schemas.microsoft.com/office/powerpoint/2010/main" val="126019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C5C71BD2-328A-48EE-9DCA-A5D82F6A46C5}"/>
              </a:ext>
            </a:extLst>
          </p:cNvPr>
          <p:cNvSpPr>
            <a:spLocks noGrp="1"/>
          </p:cNvSpPr>
          <p:nvPr/>
        </p:nvSpPr>
        <p:spPr bwMode="auto">
          <a:xfrm>
            <a:off x="969145" y="679769"/>
            <a:ext cx="1025371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buNone/>
            </a:pPr>
            <a:r>
              <a:rPr lang="en-US" sz="3600" b="1" dirty="0">
                <a:solidFill>
                  <a:srgbClr val="761638"/>
                </a:solidFill>
              </a:rPr>
              <a:t>Nudging Healthier Behaviors</a:t>
            </a:r>
          </a:p>
        </p:txBody>
      </p:sp>
      <p:cxnSp>
        <p:nvCxnSpPr>
          <p:cNvPr id="6" name="Straight Connector 5">
            <a:extLst>
              <a:ext uri="{FF2B5EF4-FFF2-40B4-BE49-F238E27FC236}">
                <a16:creationId xmlns:a16="http://schemas.microsoft.com/office/drawing/2014/main" id="{52621E33-7D59-42FA-84EF-F466FC3A9074}"/>
              </a:ext>
            </a:extLst>
          </p:cNvPr>
          <p:cNvCxnSpPr>
            <a:cxnSpLocks/>
          </p:cNvCxnSpPr>
          <p:nvPr/>
        </p:nvCxnSpPr>
        <p:spPr>
          <a:xfrm>
            <a:off x="969145" y="1465582"/>
            <a:ext cx="10253709"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DF112758-4645-4CB7-83B8-25443571CAA3}"/>
              </a:ext>
            </a:extLst>
          </p:cNvPr>
          <p:cNvSpPr>
            <a:spLocks noGrp="1"/>
          </p:cNvSpPr>
          <p:nvPr>
            <p:ph idx="1"/>
          </p:nvPr>
        </p:nvSpPr>
        <p:spPr>
          <a:xfrm>
            <a:off x="609600" y="1815656"/>
            <a:ext cx="11446276" cy="4340225"/>
          </a:xfrm>
        </p:spPr>
        <p:txBody>
          <a:bodyPr/>
          <a:lstStyle/>
          <a:p>
            <a:r>
              <a:rPr lang="en-US" sz="2400" dirty="0"/>
              <a:t>Basic theory is that rational decision making is subject to predictable biases:</a:t>
            </a:r>
          </a:p>
          <a:p>
            <a:pPr lvl="1"/>
            <a:r>
              <a:rPr lang="en-US" sz="1800" dirty="0"/>
              <a:t>Present-biased preferences</a:t>
            </a:r>
          </a:p>
          <a:p>
            <a:pPr lvl="1"/>
            <a:r>
              <a:rPr lang="en-US" sz="1800" dirty="0"/>
              <a:t>Status quo/default bias</a:t>
            </a:r>
          </a:p>
          <a:p>
            <a:pPr lvl="1"/>
            <a:r>
              <a:rPr lang="en-US" sz="1800" dirty="0"/>
              <a:t>Social norms</a:t>
            </a:r>
          </a:p>
          <a:p>
            <a:pPr lvl="1"/>
            <a:r>
              <a:rPr lang="en-US" sz="1800" dirty="0"/>
              <a:t>Overestimating small probabilities</a:t>
            </a:r>
          </a:p>
          <a:p>
            <a:pPr marL="457200" lvl="1" indent="0">
              <a:buNone/>
            </a:pPr>
            <a:endParaRPr lang="en-US" sz="600" dirty="0"/>
          </a:p>
          <a:p>
            <a:r>
              <a:rPr lang="en-US" sz="2400" dirty="0"/>
              <a:t>Small changes in your environment/choice architecture can “improve” decision-making without restricting options:</a:t>
            </a:r>
          </a:p>
          <a:p>
            <a:pPr lvl="1"/>
            <a:r>
              <a:rPr lang="en-US" sz="1800" dirty="0"/>
              <a:t>Small incentives (weight loss [</a:t>
            </a:r>
            <a:r>
              <a:rPr lang="en-US" sz="1800" dirty="0" err="1"/>
              <a:t>Volpp</a:t>
            </a:r>
            <a:r>
              <a:rPr lang="en-US" sz="1800" dirty="0"/>
              <a:t> et al., 2008] and physical activity [King et al., 2014])</a:t>
            </a:r>
          </a:p>
          <a:p>
            <a:pPr lvl="1"/>
            <a:r>
              <a:rPr lang="en-US" sz="1800" dirty="0"/>
              <a:t>Updated defaults (retirement savings [Carroll et al., 2009]; organ donation [Abadie &amp; Gay 2006])</a:t>
            </a:r>
          </a:p>
          <a:p>
            <a:pPr lvl="1"/>
            <a:r>
              <a:rPr lang="en-US" sz="1800" dirty="0"/>
              <a:t>Social comparisons (energy conservation [</a:t>
            </a:r>
            <a:r>
              <a:rPr lang="en-US" sz="1800" dirty="0" err="1"/>
              <a:t>Allcott</a:t>
            </a:r>
            <a:r>
              <a:rPr lang="en-US" sz="1800" dirty="0"/>
              <a:t>, 2011])</a:t>
            </a:r>
          </a:p>
          <a:p>
            <a:pPr lvl="1"/>
            <a:r>
              <a:rPr lang="en-US" sz="1800" dirty="0"/>
              <a:t>Planning and reminders (vaccinations [Milkman et al., 2011])</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6E0AA2-C2A2-444C-88AB-E51774674F42}"/>
              </a:ext>
            </a:extLst>
          </p:cNvPr>
          <p:cNvSpPr>
            <a:spLocks noGrp="1"/>
          </p:cNvSpPr>
          <p:nvPr/>
        </p:nvSpPr>
        <p:spPr bwMode="auto">
          <a:xfrm>
            <a:off x="226336" y="679769"/>
            <a:ext cx="1169707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buNone/>
            </a:pPr>
            <a:r>
              <a:rPr lang="en-US" sz="3600" b="1" dirty="0">
                <a:solidFill>
                  <a:srgbClr val="761638"/>
                </a:solidFill>
              </a:rPr>
              <a:t>Some Nudges Yield Persistent Behavioral Change</a:t>
            </a:r>
          </a:p>
        </p:txBody>
      </p:sp>
      <p:cxnSp>
        <p:nvCxnSpPr>
          <p:cNvPr id="5" name="Straight Connector 4">
            <a:extLst>
              <a:ext uri="{FF2B5EF4-FFF2-40B4-BE49-F238E27FC236}">
                <a16:creationId xmlns:a16="http://schemas.microsoft.com/office/drawing/2014/main" id="{17DB0449-F0F4-42D1-A353-C9448E2FD9D5}"/>
              </a:ext>
            </a:extLst>
          </p:cNvPr>
          <p:cNvCxnSpPr>
            <a:cxnSpLocks/>
          </p:cNvCxnSpPr>
          <p:nvPr/>
        </p:nvCxnSpPr>
        <p:spPr>
          <a:xfrm>
            <a:off x="969145" y="1465582"/>
            <a:ext cx="10253709"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 name="AutoShape 2" descr="https://lh3.googleusercontent.com/BEXAXxWz9DVjbGmqyzz-ghc3yuVm-glPq8FWfDxYP9yCBidJicEJI040Dudnu3DiXhZ93Dwtzc8h0K_wSs-Rj4hq_ZXx086uJz8fTUE-bs9IMGtOcHY5HVXocK26Y4Q2c9VxHHbg44c">
            <a:extLst>
              <a:ext uri="{FF2B5EF4-FFF2-40B4-BE49-F238E27FC236}">
                <a16:creationId xmlns:a16="http://schemas.microsoft.com/office/drawing/2014/main" id="{B668305B-5C6D-4345-95FE-FF52924797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8DB6DDBA-67B6-4A4B-B5EB-6233D9386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73" y="1585917"/>
            <a:ext cx="9758454" cy="3990965"/>
          </a:xfrm>
          <a:prstGeom prst="rect">
            <a:avLst/>
          </a:prstGeom>
        </p:spPr>
      </p:pic>
      <p:sp>
        <p:nvSpPr>
          <p:cNvPr id="13" name="Rectangle 12">
            <a:extLst>
              <a:ext uri="{FF2B5EF4-FFF2-40B4-BE49-F238E27FC236}">
                <a16:creationId xmlns:a16="http://schemas.microsoft.com/office/drawing/2014/main" id="{E1FC5C0B-D838-47ED-9189-43957F89F0E3}"/>
              </a:ext>
            </a:extLst>
          </p:cNvPr>
          <p:cNvSpPr/>
          <p:nvPr/>
        </p:nvSpPr>
        <p:spPr>
          <a:xfrm>
            <a:off x="969145" y="5801069"/>
            <a:ext cx="6096000" cy="369332"/>
          </a:xfrm>
          <a:prstGeom prst="rect">
            <a:avLst/>
          </a:prstGeom>
        </p:spPr>
        <p:txBody>
          <a:bodyPr>
            <a:spAutoFit/>
          </a:bodyPr>
          <a:lstStyle/>
          <a:p>
            <a:r>
              <a:rPr lang="en-US" i="1" dirty="0">
                <a:solidFill>
                  <a:srgbClr val="000000"/>
                </a:solidFill>
                <a:latin typeface="Arial" panose="020B0604020202020204" pitchFamily="34" charset="0"/>
              </a:rPr>
              <a:t>Source</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Allcott</a:t>
            </a:r>
            <a:r>
              <a:rPr lang="en-US" dirty="0">
                <a:solidFill>
                  <a:srgbClr val="000000"/>
                </a:solidFill>
                <a:latin typeface="Arial" panose="020B0604020202020204" pitchFamily="34" charset="0"/>
              </a:rPr>
              <a:t> (2011)</a:t>
            </a:r>
            <a:endParaRPr lang="en-US" dirty="0"/>
          </a:p>
        </p:txBody>
      </p:sp>
    </p:spTree>
    <p:extLst>
      <p:ext uri="{BB962C8B-B14F-4D97-AF65-F5344CB8AC3E}">
        <p14:creationId xmlns:p14="http://schemas.microsoft.com/office/powerpoint/2010/main" val="22453276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6E0AA2-C2A2-444C-88AB-E51774674F42}"/>
              </a:ext>
            </a:extLst>
          </p:cNvPr>
          <p:cNvSpPr>
            <a:spLocks noGrp="1"/>
          </p:cNvSpPr>
          <p:nvPr/>
        </p:nvSpPr>
        <p:spPr bwMode="auto">
          <a:xfrm>
            <a:off x="226336" y="679769"/>
            <a:ext cx="1169707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buNone/>
            </a:pPr>
            <a:r>
              <a:rPr lang="en-US" sz="3600" b="1" dirty="0">
                <a:solidFill>
                  <a:srgbClr val="761638"/>
                </a:solidFill>
              </a:rPr>
              <a:t>Not All Nudges Have Long-term Effects</a:t>
            </a:r>
          </a:p>
        </p:txBody>
      </p:sp>
      <p:cxnSp>
        <p:nvCxnSpPr>
          <p:cNvPr id="5" name="Straight Connector 4">
            <a:extLst>
              <a:ext uri="{FF2B5EF4-FFF2-40B4-BE49-F238E27FC236}">
                <a16:creationId xmlns:a16="http://schemas.microsoft.com/office/drawing/2014/main" id="{17DB0449-F0F4-42D1-A353-C9448E2FD9D5}"/>
              </a:ext>
            </a:extLst>
          </p:cNvPr>
          <p:cNvCxnSpPr>
            <a:cxnSpLocks/>
          </p:cNvCxnSpPr>
          <p:nvPr/>
        </p:nvCxnSpPr>
        <p:spPr>
          <a:xfrm>
            <a:off x="969145" y="1465582"/>
            <a:ext cx="10253709"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 name="AutoShape 2" descr="https://lh3.googleusercontent.com/BEXAXxWz9DVjbGmqyzz-ghc3yuVm-glPq8FWfDxYP9yCBidJicEJI040Dudnu3DiXhZ93Dwtzc8h0K_wSs-Rj4hq_ZXx086uJz8fTUE-bs9IMGtOcHY5HVXocK26Y4Q2c9VxHHbg44c">
            <a:extLst>
              <a:ext uri="{FF2B5EF4-FFF2-40B4-BE49-F238E27FC236}">
                <a16:creationId xmlns:a16="http://schemas.microsoft.com/office/drawing/2014/main" id="{B668305B-5C6D-4345-95FE-FF52924797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E1FC5C0B-D838-47ED-9189-43957F89F0E3}"/>
              </a:ext>
            </a:extLst>
          </p:cNvPr>
          <p:cNvSpPr/>
          <p:nvPr/>
        </p:nvSpPr>
        <p:spPr>
          <a:xfrm>
            <a:off x="969144" y="5801069"/>
            <a:ext cx="6564169" cy="369332"/>
          </a:xfrm>
          <a:prstGeom prst="rect">
            <a:avLst/>
          </a:prstGeom>
        </p:spPr>
        <p:txBody>
          <a:bodyPr wrap="square">
            <a:spAutoFit/>
          </a:bodyPr>
          <a:lstStyle/>
          <a:p>
            <a:r>
              <a:rPr lang="en-US" i="1" dirty="0">
                <a:solidFill>
                  <a:srgbClr val="000000"/>
                </a:solidFill>
                <a:latin typeface="Arial" panose="020B0604020202020204" pitchFamily="34" charset="0"/>
                <a:cs typeface="Arial" panose="020B0604020202020204" pitchFamily="34" charset="0"/>
              </a:rPr>
              <a:t>Sources</a:t>
            </a:r>
            <a:r>
              <a:rPr lang="en-US" dirty="0">
                <a:solidFill>
                  <a:srgbClr val="000000"/>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Volpp</a:t>
            </a:r>
            <a:r>
              <a:rPr lang="en-US" dirty="0">
                <a:latin typeface="Arial" panose="020B0604020202020204" pitchFamily="34" charset="0"/>
                <a:cs typeface="Arial" panose="020B0604020202020204" pitchFamily="34" charset="0"/>
              </a:rPr>
              <a:t> et al. (2008) [left] and King et al. (2014) [right]</a:t>
            </a:r>
          </a:p>
        </p:txBody>
      </p:sp>
      <p:pic>
        <p:nvPicPr>
          <p:cNvPr id="3" name="Picture 2">
            <a:extLst>
              <a:ext uri="{FF2B5EF4-FFF2-40B4-BE49-F238E27FC236}">
                <a16:creationId xmlns:a16="http://schemas.microsoft.com/office/drawing/2014/main" id="{54188832-48A2-41D7-9496-FFEF949C72D4}"/>
              </a:ext>
            </a:extLst>
          </p:cNvPr>
          <p:cNvPicPr>
            <a:picLocks noChangeAspect="1"/>
          </p:cNvPicPr>
          <p:nvPr/>
        </p:nvPicPr>
        <p:blipFill rotWithShape="1">
          <a:blip r:embed="rId2">
            <a:extLst>
              <a:ext uri="{28A0092B-C50C-407E-A947-70E740481C1C}">
                <a14:useLocalDpi xmlns:a14="http://schemas.microsoft.com/office/drawing/2010/main" val="0"/>
              </a:ext>
            </a:extLst>
          </a:blip>
          <a:srcRect b="26537"/>
          <a:stretch/>
        </p:blipFill>
        <p:spPr>
          <a:xfrm>
            <a:off x="484585" y="1786978"/>
            <a:ext cx="5459015" cy="3237821"/>
          </a:xfrm>
          <a:prstGeom prst="rect">
            <a:avLst/>
          </a:prstGeom>
        </p:spPr>
      </p:pic>
      <p:pic>
        <p:nvPicPr>
          <p:cNvPr id="7" name="Picture 6">
            <a:extLst>
              <a:ext uri="{FF2B5EF4-FFF2-40B4-BE49-F238E27FC236}">
                <a16:creationId xmlns:a16="http://schemas.microsoft.com/office/drawing/2014/main" id="{58B9231B-AB1C-4323-BEBA-FE8AE5F4D06E}"/>
              </a:ext>
            </a:extLst>
          </p:cNvPr>
          <p:cNvPicPr>
            <a:picLocks noChangeAspect="1"/>
          </p:cNvPicPr>
          <p:nvPr/>
        </p:nvPicPr>
        <p:blipFill rotWithShape="1">
          <a:blip r:embed="rId3">
            <a:extLst>
              <a:ext uri="{28A0092B-C50C-407E-A947-70E740481C1C}">
                <a14:useLocalDpi xmlns:a14="http://schemas.microsoft.com/office/drawing/2010/main" val="0"/>
              </a:ext>
            </a:extLst>
          </a:blip>
          <a:srcRect b="32866"/>
          <a:stretch/>
        </p:blipFill>
        <p:spPr>
          <a:xfrm>
            <a:off x="6210464" y="1739989"/>
            <a:ext cx="5311903" cy="3264305"/>
          </a:xfrm>
          <a:prstGeom prst="rect">
            <a:avLst/>
          </a:prstGeom>
        </p:spPr>
      </p:pic>
    </p:spTree>
    <p:extLst>
      <p:ext uri="{BB962C8B-B14F-4D97-AF65-F5344CB8AC3E}">
        <p14:creationId xmlns:p14="http://schemas.microsoft.com/office/powerpoint/2010/main" val="41626846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6E0AA2-C2A2-444C-88AB-E51774674F42}"/>
              </a:ext>
            </a:extLst>
          </p:cNvPr>
          <p:cNvSpPr>
            <a:spLocks noGrp="1"/>
          </p:cNvSpPr>
          <p:nvPr/>
        </p:nvSpPr>
        <p:spPr bwMode="auto">
          <a:xfrm>
            <a:off x="226336" y="679769"/>
            <a:ext cx="1169707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buNone/>
            </a:pPr>
            <a:r>
              <a:rPr lang="en" sz="3600" b="1" dirty="0">
                <a:solidFill>
                  <a:srgbClr val="761638"/>
                </a:solidFill>
              </a:rPr>
              <a:t>Behavioral Automaticity and “Habits”</a:t>
            </a:r>
            <a:endParaRPr lang="en-US" sz="3600" b="1" dirty="0">
              <a:solidFill>
                <a:srgbClr val="761638"/>
              </a:solidFill>
            </a:endParaRPr>
          </a:p>
        </p:txBody>
      </p:sp>
      <p:cxnSp>
        <p:nvCxnSpPr>
          <p:cNvPr id="5" name="Straight Connector 4">
            <a:extLst>
              <a:ext uri="{FF2B5EF4-FFF2-40B4-BE49-F238E27FC236}">
                <a16:creationId xmlns:a16="http://schemas.microsoft.com/office/drawing/2014/main" id="{17DB0449-F0F4-42D1-A353-C9448E2FD9D5}"/>
              </a:ext>
            </a:extLst>
          </p:cNvPr>
          <p:cNvCxnSpPr>
            <a:cxnSpLocks/>
          </p:cNvCxnSpPr>
          <p:nvPr/>
        </p:nvCxnSpPr>
        <p:spPr>
          <a:xfrm>
            <a:off x="969145" y="1465582"/>
            <a:ext cx="10253709"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 name="AutoShape 2" descr="https://lh3.googleusercontent.com/BEXAXxWz9DVjbGmqyzz-ghc3yuVm-glPq8FWfDxYP9yCBidJicEJI040Dudnu3DiXhZ93Dwtzc8h0K_wSs-Rj4hq_ZXx086uJz8fTUE-bs9IMGtOcHY5HVXocK26Y4Q2c9VxHHbg44c">
            <a:extLst>
              <a:ext uri="{FF2B5EF4-FFF2-40B4-BE49-F238E27FC236}">
                <a16:creationId xmlns:a16="http://schemas.microsoft.com/office/drawing/2014/main" id="{B668305B-5C6D-4345-95FE-FF52924797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E1FC5C0B-D838-47ED-9189-43957F89F0E3}"/>
              </a:ext>
            </a:extLst>
          </p:cNvPr>
          <p:cNvSpPr/>
          <p:nvPr/>
        </p:nvSpPr>
        <p:spPr>
          <a:xfrm>
            <a:off x="969144" y="5801069"/>
            <a:ext cx="6564169" cy="369332"/>
          </a:xfrm>
          <a:prstGeom prst="rect">
            <a:avLst/>
          </a:prstGeom>
        </p:spPr>
        <p:txBody>
          <a:bodyPr wrap="square">
            <a:spAutoFit/>
          </a:bodyPr>
          <a:lstStyle/>
          <a:p>
            <a:r>
              <a:rPr lang="en-US" i="1" dirty="0">
                <a:solidFill>
                  <a:srgbClr val="000000"/>
                </a:solidFill>
                <a:latin typeface="Arial" panose="020B0604020202020204" pitchFamily="34" charset="0"/>
                <a:cs typeface="Arial" panose="020B0604020202020204" pitchFamily="34" charset="0"/>
              </a:rPr>
              <a:t>Source</a:t>
            </a:r>
            <a:r>
              <a:rPr lang="en-US" dirty="0">
                <a:solidFill>
                  <a:srgbClr val="000000"/>
                </a:solidFill>
                <a:latin typeface="Arial" panose="020B0604020202020204" pitchFamily="34" charset="0"/>
                <a:cs typeface="Arial" panose="020B0604020202020204" pitchFamily="34" charset="0"/>
              </a:rPr>
              <a:t>: </a:t>
            </a:r>
            <a:r>
              <a:rPr lang="en" dirty="0">
                <a:latin typeface="Arial" panose="020B0604020202020204" pitchFamily="34" charset="0"/>
                <a:cs typeface="Arial" panose="020B0604020202020204" pitchFamily="34" charset="0"/>
              </a:rPr>
              <a:t>Duhigg (2012)</a:t>
            </a:r>
            <a:endParaRPr lang="en-US" dirty="0">
              <a:latin typeface="Arial" panose="020B0604020202020204" pitchFamily="34" charset="0"/>
              <a:cs typeface="Arial" panose="020B0604020202020204" pitchFamily="34" charset="0"/>
            </a:endParaRPr>
          </a:p>
        </p:txBody>
      </p:sp>
      <p:pic>
        <p:nvPicPr>
          <p:cNvPr id="8" name="Google Shape;220;p40">
            <a:extLst>
              <a:ext uri="{FF2B5EF4-FFF2-40B4-BE49-F238E27FC236}">
                <a16:creationId xmlns:a16="http://schemas.microsoft.com/office/drawing/2014/main" id="{FA7CC852-5A47-4183-A5AB-150DB66F1150}"/>
              </a:ext>
            </a:extLst>
          </p:cNvPr>
          <p:cNvPicPr preferRelativeResize="0"/>
          <p:nvPr/>
        </p:nvPicPr>
        <p:blipFill>
          <a:blip r:embed="rId2">
            <a:alphaModFix/>
          </a:blip>
          <a:stretch>
            <a:fillRect/>
          </a:stretch>
        </p:blipFill>
        <p:spPr>
          <a:xfrm>
            <a:off x="3321334" y="1498733"/>
            <a:ext cx="5549333" cy="4162000"/>
          </a:xfrm>
          <a:prstGeom prst="rect">
            <a:avLst/>
          </a:prstGeom>
          <a:noFill/>
          <a:ln>
            <a:noFill/>
          </a:ln>
        </p:spPr>
      </p:pic>
    </p:spTree>
    <p:extLst>
      <p:ext uri="{BB962C8B-B14F-4D97-AF65-F5344CB8AC3E}">
        <p14:creationId xmlns:p14="http://schemas.microsoft.com/office/powerpoint/2010/main" val="2067120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6E0AA2-C2A2-444C-88AB-E51774674F42}"/>
              </a:ext>
            </a:extLst>
          </p:cNvPr>
          <p:cNvSpPr>
            <a:spLocks noGrp="1"/>
          </p:cNvSpPr>
          <p:nvPr/>
        </p:nvSpPr>
        <p:spPr bwMode="auto">
          <a:xfrm>
            <a:off x="226336" y="679769"/>
            <a:ext cx="1169707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buNone/>
            </a:pPr>
            <a:r>
              <a:rPr lang="en" sz="3600" b="1" dirty="0">
                <a:solidFill>
                  <a:srgbClr val="761638"/>
                </a:solidFill>
              </a:rPr>
              <a:t>Behavioral Automaticity and “Habits” (</a:t>
            </a:r>
            <a:r>
              <a:rPr lang="en-US" sz="3600" b="1" dirty="0">
                <a:solidFill>
                  <a:srgbClr val="761638"/>
                </a:solidFill>
              </a:rPr>
              <a:t>example)</a:t>
            </a:r>
          </a:p>
        </p:txBody>
      </p:sp>
      <p:cxnSp>
        <p:nvCxnSpPr>
          <p:cNvPr id="5" name="Straight Connector 4">
            <a:extLst>
              <a:ext uri="{FF2B5EF4-FFF2-40B4-BE49-F238E27FC236}">
                <a16:creationId xmlns:a16="http://schemas.microsoft.com/office/drawing/2014/main" id="{17DB0449-F0F4-42D1-A353-C9448E2FD9D5}"/>
              </a:ext>
            </a:extLst>
          </p:cNvPr>
          <p:cNvCxnSpPr>
            <a:cxnSpLocks/>
          </p:cNvCxnSpPr>
          <p:nvPr/>
        </p:nvCxnSpPr>
        <p:spPr>
          <a:xfrm>
            <a:off x="969145" y="1465582"/>
            <a:ext cx="10253709"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 name="AutoShape 2" descr="https://lh3.googleusercontent.com/BEXAXxWz9DVjbGmqyzz-ghc3yuVm-glPq8FWfDxYP9yCBidJicEJI040Dudnu3DiXhZ93Dwtzc8h0K_wSs-Rj4hq_ZXx086uJz8fTUE-bs9IMGtOcHY5HVXocK26Y4Q2c9VxHHbg44c">
            <a:extLst>
              <a:ext uri="{FF2B5EF4-FFF2-40B4-BE49-F238E27FC236}">
                <a16:creationId xmlns:a16="http://schemas.microsoft.com/office/drawing/2014/main" id="{B668305B-5C6D-4345-95FE-FF52924797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E1FC5C0B-D838-47ED-9189-43957F89F0E3}"/>
              </a:ext>
            </a:extLst>
          </p:cNvPr>
          <p:cNvSpPr/>
          <p:nvPr/>
        </p:nvSpPr>
        <p:spPr>
          <a:xfrm>
            <a:off x="969144" y="5801069"/>
            <a:ext cx="6564169" cy="369332"/>
          </a:xfrm>
          <a:prstGeom prst="rect">
            <a:avLst/>
          </a:prstGeom>
        </p:spPr>
        <p:txBody>
          <a:bodyPr wrap="square">
            <a:spAutoFit/>
          </a:bodyPr>
          <a:lstStyle/>
          <a:p>
            <a:r>
              <a:rPr lang="en-US" i="1" dirty="0">
                <a:solidFill>
                  <a:srgbClr val="000000"/>
                </a:solidFill>
                <a:latin typeface="Arial" panose="020B0604020202020204" pitchFamily="34" charset="0"/>
                <a:cs typeface="Arial" panose="020B0604020202020204" pitchFamily="34" charset="0"/>
              </a:rPr>
              <a:t>Source</a:t>
            </a:r>
            <a:r>
              <a:rPr lang="en-US" dirty="0">
                <a:solidFill>
                  <a:srgbClr val="000000"/>
                </a:solidFill>
                <a:latin typeface="Arial" panose="020B0604020202020204" pitchFamily="34" charset="0"/>
                <a:cs typeface="Arial" panose="020B0604020202020204" pitchFamily="34" charset="0"/>
              </a:rPr>
              <a:t>: </a:t>
            </a:r>
            <a:r>
              <a:rPr lang="en" dirty="0">
                <a:latin typeface="Arial" panose="020B0604020202020204" pitchFamily="34" charset="0"/>
                <a:cs typeface="Arial" panose="020B0604020202020204" pitchFamily="34" charset="0"/>
              </a:rPr>
              <a:t>Duhigg (2012)</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1ECFD1D-935B-4AA7-918D-030098AC1573}"/>
              </a:ext>
            </a:extLst>
          </p:cNvPr>
          <p:cNvPicPr>
            <a:picLocks noChangeAspect="1"/>
          </p:cNvPicPr>
          <p:nvPr/>
        </p:nvPicPr>
        <p:blipFill rotWithShape="1">
          <a:blip r:embed="rId2">
            <a:extLst>
              <a:ext uri="{28A0092B-C50C-407E-A947-70E740481C1C}">
                <a14:useLocalDpi xmlns:a14="http://schemas.microsoft.com/office/drawing/2010/main" val="0"/>
              </a:ext>
            </a:extLst>
          </a:blip>
          <a:srcRect b="11766"/>
          <a:stretch/>
        </p:blipFill>
        <p:spPr>
          <a:xfrm>
            <a:off x="3290406" y="1465583"/>
            <a:ext cx="6063319" cy="4012428"/>
          </a:xfrm>
          <a:prstGeom prst="rect">
            <a:avLst/>
          </a:prstGeom>
        </p:spPr>
      </p:pic>
    </p:spTree>
    <p:extLst>
      <p:ext uri="{BB962C8B-B14F-4D97-AF65-F5344CB8AC3E}">
        <p14:creationId xmlns:p14="http://schemas.microsoft.com/office/powerpoint/2010/main" val="33807006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6E0AA2-C2A2-444C-88AB-E51774674F42}"/>
              </a:ext>
            </a:extLst>
          </p:cNvPr>
          <p:cNvSpPr>
            <a:spLocks noGrp="1"/>
          </p:cNvSpPr>
          <p:nvPr/>
        </p:nvSpPr>
        <p:spPr bwMode="auto">
          <a:xfrm>
            <a:off x="226336" y="679769"/>
            <a:ext cx="1169707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buNone/>
            </a:pPr>
            <a:r>
              <a:rPr lang="en" sz="3600" b="1" dirty="0">
                <a:solidFill>
                  <a:srgbClr val="761638"/>
                </a:solidFill>
              </a:rPr>
              <a:t>Habit-based Interventions Increase Persistence</a:t>
            </a:r>
            <a:endParaRPr lang="en-US" sz="3600" b="1" dirty="0">
              <a:solidFill>
                <a:srgbClr val="761638"/>
              </a:solidFill>
            </a:endParaRPr>
          </a:p>
        </p:txBody>
      </p:sp>
      <p:cxnSp>
        <p:nvCxnSpPr>
          <p:cNvPr id="5" name="Straight Connector 4">
            <a:extLst>
              <a:ext uri="{FF2B5EF4-FFF2-40B4-BE49-F238E27FC236}">
                <a16:creationId xmlns:a16="http://schemas.microsoft.com/office/drawing/2014/main" id="{17DB0449-F0F4-42D1-A353-C9448E2FD9D5}"/>
              </a:ext>
            </a:extLst>
          </p:cNvPr>
          <p:cNvCxnSpPr>
            <a:cxnSpLocks/>
          </p:cNvCxnSpPr>
          <p:nvPr/>
        </p:nvCxnSpPr>
        <p:spPr>
          <a:xfrm>
            <a:off x="969145" y="1465582"/>
            <a:ext cx="10253709"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 name="AutoShape 2" descr="https://lh3.googleusercontent.com/BEXAXxWz9DVjbGmqyzz-ghc3yuVm-glPq8FWfDxYP9yCBidJicEJI040Dudnu3DiXhZ93Dwtzc8h0K_wSs-Rj4hq_ZXx086uJz8fTUE-bs9IMGtOcHY5HVXocK26Y4Q2c9VxHHbg44c">
            <a:extLst>
              <a:ext uri="{FF2B5EF4-FFF2-40B4-BE49-F238E27FC236}">
                <a16:creationId xmlns:a16="http://schemas.microsoft.com/office/drawing/2014/main" id="{B668305B-5C6D-4345-95FE-FF52924797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E1FC5C0B-D838-47ED-9189-43957F89F0E3}"/>
              </a:ext>
            </a:extLst>
          </p:cNvPr>
          <p:cNvSpPr/>
          <p:nvPr/>
        </p:nvSpPr>
        <p:spPr>
          <a:xfrm>
            <a:off x="969144" y="5801069"/>
            <a:ext cx="6564169" cy="369332"/>
          </a:xfrm>
          <a:prstGeom prst="rect">
            <a:avLst/>
          </a:prstGeom>
        </p:spPr>
        <p:txBody>
          <a:bodyPr wrap="square">
            <a:spAutoFit/>
          </a:bodyPr>
          <a:lstStyle/>
          <a:p>
            <a:r>
              <a:rPr lang="en-US" i="1" dirty="0">
                <a:solidFill>
                  <a:srgbClr val="000000"/>
                </a:solidFill>
                <a:latin typeface="Arial" panose="020B0604020202020204" pitchFamily="34" charset="0"/>
                <a:cs typeface="Arial" panose="020B0604020202020204" pitchFamily="34" charset="0"/>
              </a:rPr>
              <a:t>Source</a:t>
            </a:r>
            <a:r>
              <a:rPr lang="en-US" dirty="0">
                <a:solidFill>
                  <a:srgbClr val="000000"/>
                </a:solidFill>
                <a:latin typeface="Arial" panose="020B0604020202020204" pitchFamily="34" charset="0"/>
                <a:cs typeface="Arial" panose="020B0604020202020204" pitchFamily="34" charset="0"/>
              </a:rPr>
              <a:t>: </a:t>
            </a:r>
            <a:r>
              <a:rPr lang="en" dirty="0">
                <a:latin typeface="Arial" panose="020B0604020202020204" pitchFamily="34" charset="0"/>
                <a:cs typeface="Arial" panose="020B0604020202020204" pitchFamily="34" charset="0"/>
              </a:rPr>
              <a:t>Wood &amp; Neal (2016)</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F697908-A7D9-4648-8618-C7C580A20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926" y="1793455"/>
            <a:ext cx="5480948" cy="3575889"/>
          </a:xfrm>
          <a:prstGeom prst="rect">
            <a:avLst/>
          </a:prstGeom>
        </p:spPr>
      </p:pic>
      <p:pic>
        <p:nvPicPr>
          <p:cNvPr id="10" name="Picture 9">
            <a:extLst>
              <a:ext uri="{FF2B5EF4-FFF2-40B4-BE49-F238E27FC236}">
                <a16:creationId xmlns:a16="http://schemas.microsoft.com/office/drawing/2014/main" id="{2F6C1745-E4DF-45EB-9550-4BE56BAC7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128" y="1793136"/>
            <a:ext cx="5349674" cy="3735679"/>
          </a:xfrm>
          <a:prstGeom prst="rect">
            <a:avLst/>
          </a:prstGeom>
        </p:spPr>
      </p:pic>
    </p:spTree>
    <p:extLst>
      <p:ext uri="{BB962C8B-B14F-4D97-AF65-F5344CB8AC3E}">
        <p14:creationId xmlns:p14="http://schemas.microsoft.com/office/powerpoint/2010/main" val="40352445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C5C71BD2-328A-48EE-9DCA-A5D82F6A46C5}"/>
              </a:ext>
            </a:extLst>
          </p:cNvPr>
          <p:cNvSpPr>
            <a:spLocks noGrp="1"/>
          </p:cNvSpPr>
          <p:nvPr/>
        </p:nvSpPr>
        <p:spPr bwMode="auto">
          <a:xfrm>
            <a:off x="969145" y="679769"/>
            <a:ext cx="1025371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buNone/>
            </a:pPr>
            <a:r>
              <a:rPr lang="en" sz="3600" b="1" dirty="0">
                <a:solidFill>
                  <a:srgbClr val="761638"/>
                </a:solidFill>
              </a:rPr>
              <a:t>Healthier Habits in the Time of COVID</a:t>
            </a:r>
            <a:endParaRPr lang="en-US" sz="3600" b="1" dirty="0">
              <a:solidFill>
                <a:srgbClr val="761638"/>
              </a:solidFill>
            </a:endParaRPr>
          </a:p>
        </p:txBody>
      </p:sp>
      <p:cxnSp>
        <p:nvCxnSpPr>
          <p:cNvPr id="6" name="Straight Connector 5">
            <a:extLst>
              <a:ext uri="{FF2B5EF4-FFF2-40B4-BE49-F238E27FC236}">
                <a16:creationId xmlns:a16="http://schemas.microsoft.com/office/drawing/2014/main" id="{52621E33-7D59-42FA-84EF-F466FC3A9074}"/>
              </a:ext>
            </a:extLst>
          </p:cNvPr>
          <p:cNvCxnSpPr>
            <a:cxnSpLocks/>
          </p:cNvCxnSpPr>
          <p:nvPr/>
        </p:nvCxnSpPr>
        <p:spPr>
          <a:xfrm>
            <a:off x="969145" y="1465582"/>
            <a:ext cx="10253709"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DF112758-4645-4CB7-83B8-25443571CAA3}"/>
              </a:ext>
            </a:extLst>
          </p:cNvPr>
          <p:cNvSpPr>
            <a:spLocks noGrp="1"/>
          </p:cNvSpPr>
          <p:nvPr>
            <p:ph idx="1"/>
          </p:nvPr>
        </p:nvSpPr>
        <p:spPr>
          <a:xfrm>
            <a:off x="609600" y="1815656"/>
            <a:ext cx="11446276" cy="4340225"/>
          </a:xfrm>
        </p:spPr>
        <p:txBody>
          <a:bodyPr/>
          <a:lstStyle/>
          <a:p>
            <a:r>
              <a:rPr lang="en-US" sz="2400" dirty="0"/>
              <a:t>Many of our daily routines/cues have been change, potentially leading to new, less healthy habits:</a:t>
            </a:r>
          </a:p>
          <a:p>
            <a:pPr lvl="1"/>
            <a:r>
              <a:rPr lang="en-US" sz="2000" dirty="0"/>
              <a:t>Less physical activity</a:t>
            </a:r>
          </a:p>
          <a:p>
            <a:pPr lvl="1"/>
            <a:r>
              <a:rPr lang="en-US" sz="2000" dirty="0"/>
              <a:t>Poorer diets; more caffeine; limited dietary diversity</a:t>
            </a:r>
          </a:p>
          <a:p>
            <a:pPr lvl="1"/>
            <a:r>
              <a:rPr lang="en-US" sz="2000" dirty="0"/>
              <a:t>Social isolation; higher stress and anxiety</a:t>
            </a:r>
          </a:p>
          <a:p>
            <a:endParaRPr lang="en-US" sz="1000" dirty="0"/>
          </a:p>
          <a:p>
            <a:r>
              <a:rPr lang="en-US" sz="2400" dirty="0"/>
              <a:t>Cue disruption also provides an opportunity to build new habits </a:t>
            </a:r>
            <a:r>
              <a:rPr lang="en-US" sz="1800" dirty="0"/>
              <a:t>(Wood &amp; Neal, 2016)</a:t>
            </a:r>
          </a:p>
          <a:p>
            <a:endParaRPr lang="en-US" sz="1000" dirty="0"/>
          </a:p>
          <a:p>
            <a:r>
              <a:rPr lang="en-US" sz="2400" dirty="0"/>
              <a:t>Understand that your habits need to be rewired for these new cues</a:t>
            </a:r>
          </a:p>
        </p:txBody>
      </p:sp>
    </p:spTree>
    <p:extLst>
      <p:ext uri="{BB962C8B-B14F-4D97-AF65-F5344CB8AC3E}">
        <p14:creationId xmlns:p14="http://schemas.microsoft.com/office/powerpoint/2010/main" val="19989577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5"/>
          <p:cNvSpPr/>
          <p:nvPr/>
        </p:nvSpPr>
        <p:spPr>
          <a:xfrm>
            <a:off x="-1" y="0"/>
            <a:ext cx="12188952" cy="68580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385" name="Google Shape;385;p65"/>
          <p:cNvSpPr txBox="1">
            <a:spLocks noGrp="1"/>
          </p:cNvSpPr>
          <p:nvPr>
            <p:ph type="title"/>
          </p:nvPr>
        </p:nvSpPr>
        <p:spPr>
          <a:xfrm>
            <a:off x="838201" y="728663"/>
            <a:ext cx="3785513" cy="3728853"/>
          </a:xfrm>
          <a:prstGeom prst="rect">
            <a:avLst/>
          </a:prstGeom>
          <a:noFill/>
          <a:ln>
            <a:noFill/>
          </a:ln>
        </p:spPr>
        <p:txBody>
          <a:bodyPr spcFirstLastPara="1" vert="horz" wrap="square" lIns="91433" tIns="45700" rIns="91433" bIns="45700" numCol="1" anchor="b" anchorCtr="0" compatLnSpc="1">
            <a:prstTxWarp prst="textNoShape">
              <a:avLst/>
            </a:prstTxWarp>
            <a:noAutofit/>
          </a:bodyPr>
          <a:lstStyle/>
          <a:p>
            <a:pPr>
              <a:lnSpc>
                <a:spcPct val="90000"/>
              </a:lnSpc>
              <a:buClr>
                <a:schemeClr val="dk1"/>
              </a:buClr>
              <a:buSzPts val="2100"/>
            </a:pPr>
            <a:r>
              <a:rPr lang="en" sz="5200">
                <a:latin typeface="Calibri"/>
                <a:ea typeface="Calibri"/>
                <a:cs typeface="Calibri"/>
                <a:sym typeface="Calibri"/>
              </a:rPr>
              <a:t>From calorie counting to MyPlate</a:t>
            </a:r>
            <a:br>
              <a:rPr lang="en" sz="5200">
                <a:latin typeface="Calibri"/>
                <a:ea typeface="Calibri"/>
                <a:cs typeface="Calibri"/>
                <a:sym typeface="Calibri"/>
              </a:rPr>
            </a:br>
            <a:endParaRPr sz="5200">
              <a:latin typeface="Calibri"/>
              <a:ea typeface="Calibri"/>
              <a:cs typeface="Calibri"/>
              <a:sym typeface="Calibri"/>
            </a:endParaRPr>
          </a:p>
        </p:txBody>
      </p:sp>
      <p:pic>
        <p:nvPicPr>
          <p:cNvPr id="386" name="Google Shape;386;p65" descr="USDA Unveils New, Simple Tips to Stay Healthy, Active and Fit | USDA"/>
          <p:cNvPicPr preferRelativeResize="0"/>
          <p:nvPr/>
        </p:nvPicPr>
        <p:blipFill rotWithShape="1">
          <a:blip r:embed="rId3">
            <a:alphaModFix/>
          </a:blip>
          <a:srcRect l="4170" r="2" b="2"/>
          <a:stretch/>
        </p:blipFill>
        <p:spPr>
          <a:xfrm>
            <a:off x="5016616" y="68267"/>
            <a:ext cx="7015994" cy="672146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6"/>
          <p:cNvSpPr/>
          <p:nvPr/>
        </p:nvSpPr>
        <p:spPr>
          <a:xfrm>
            <a:off x="-1" y="0"/>
            <a:ext cx="12188952" cy="68580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pic>
        <p:nvPicPr>
          <p:cNvPr id="393" name="Google Shape;393;p66" descr="Portion Control — Perform and Transform"/>
          <p:cNvPicPr preferRelativeResize="0"/>
          <p:nvPr/>
        </p:nvPicPr>
        <p:blipFill rotWithShape="1">
          <a:blip r:embed="rId3">
            <a:alphaModFix/>
          </a:blip>
          <a:srcRect t="10314" b="10737"/>
          <a:stretch/>
        </p:blipFill>
        <p:spPr>
          <a:xfrm>
            <a:off x="-3048" y="-192947"/>
            <a:ext cx="12191999" cy="7050947"/>
          </a:xfrm>
          <a:prstGeom prst="rect">
            <a:avLst/>
          </a:prstGeom>
          <a:noFill/>
          <a:ln>
            <a:noFill/>
          </a:ln>
        </p:spPr>
      </p:pic>
      <p:sp>
        <p:nvSpPr>
          <p:cNvPr id="394" name="Google Shape;394;p66"/>
          <p:cNvSpPr/>
          <p:nvPr/>
        </p:nvSpPr>
        <p:spPr>
          <a:xfrm>
            <a:off x="1" y="2207602"/>
            <a:ext cx="12191999" cy="3162145"/>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395" name="Google Shape;395;p66"/>
          <p:cNvSpPr txBox="1">
            <a:spLocks noGrp="1"/>
          </p:cNvSpPr>
          <p:nvPr>
            <p:ph type="title"/>
          </p:nvPr>
        </p:nvSpPr>
        <p:spPr>
          <a:xfrm>
            <a:off x="1097280" y="325551"/>
            <a:ext cx="10058400" cy="3574779"/>
          </a:xfrm>
          <a:prstGeom prst="rect">
            <a:avLst/>
          </a:prstGeom>
          <a:noFill/>
          <a:ln>
            <a:noFill/>
          </a:ln>
          <a:effectLst>
            <a:outerShdw blurRad="50800" dist="38100" dir="2700000" algn="tl" rotWithShape="0">
              <a:srgbClr val="000000">
                <a:alpha val="40000"/>
              </a:srgbClr>
            </a:outerShdw>
          </a:effectLst>
        </p:spPr>
        <p:txBody>
          <a:bodyPr spcFirstLastPara="1" vert="horz" wrap="square" lIns="91433" tIns="45700" rIns="91433" bIns="45700" numCol="1" anchor="b" anchorCtr="0" compatLnSpc="1">
            <a:prstTxWarp prst="textNoShape">
              <a:avLst/>
            </a:prstTxWarp>
            <a:noAutofit/>
          </a:bodyPr>
          <a:lstStyle/>
          <a:p>
            <a:pPr algn="ctr">
              <a:lnSpc>
                <a:spcPct val="90000"/>
              </a:lnSpc>
              <a:buClr>
                <a:srgbClr val="FFFFFF"/>
              </a:buClr>
              <a:buSzPts val="2100"/>
            </a:pPr>
            <a:r>
              <a:rPr lang="en" sz="5200">
                <a:solidFill>
                  <a:srgbClr val="FFFFFF"/>
                </a:solidFill>
                <a:latin typeface="Calibri"/>
                <a:ea typeface="Calibri"/>
                <a:cs typeface="Calibri"/>
                <a:sym typeface="Calibri"/>
              </a:rPr>
              <a:t>Precision Nutrition Portion Size</a:t>
            </a:r>
            <a:endParaRPr sz="1467"/>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7"/>
          <p:cNvSpPr txBox="1">
            <a:spLocks noGrp="1"/>
          </p:cNvSpPr>
          <p:nvPr>
            <p:ph type="title"/>
          </p:nvPr>
        </p:nvSpPr>
        <p:spPr>
          <a:xfrm>
            <a:off x="609600" y="1177291"/>
            <a:ext cx="10972800" cy="1143000"/>
          </a:xfrm>
          <a:prstGeom prst="rect">
            <a:avLst/>
          </a:prstGeom>
          <a:noFill/>
          <a:ln>
            <a:noFill/>
          </a:ln>
        </p:spPr>
        <p:txBody>
          <a:bodyPr spcFirstLastPara="1" vert="horz" wrap="square" lIns="91433" tIns="45700" rIns="91433" bIns="45700" numCol="1" anchor="t" anchorCtr="0" compatLnSpc="1">
            <a:prstTxWarp prst="textNoShape">
              <a:avLst/>
            </a:prstTxWarp>
            <a:noAutofit/>
          </a:bodyPr>
          <a:lstStyle/>
          <a:p>
            <a:pPr algn="ctr">
              <a:spcBef>
                <a:spcPts val="0"/>
              </a:spcBef>
              <a:spcAft>
                <a:spcPts val="0"/>
              </a:spcAft>
              <a:buClr>
                <a:srgbClr val="761638"/>
              </a:buClr>
              <a:buSzPts val="3300"/>
            </a:pPr>
            <a:r>
              <a:rPr lang="en" sz="3000" dirty="0"/>
              <a:t>Atomic Habits Laws</a:t>
            </a:r>
            <a:endParaRPr sz="3000" dirty="0"/>
          </a:p>
        </p:txBody>
      </p:sp>
      <p:pic>
        <p:nvPicPr>
          <p:cNvPr id="404" name="Google Shape;404;p67" descr="Atomic Habits by James Clear: Summary and Book Review [PDF]"/>
          <p:cNvPicPr preferRelativeResize="0">
            <a:picLocks noGrp="1"/>
          </p:cNvPicPr>
          <p:nvPr>
            <p:ph type="body" idx="1"/>
          </p:nvPr>
        </p:nvPicPr>
        <p:blipFill rotWithShape="1">
          <a:blip r:embed="rId3">
            <a:alphaModFix/>
          </a:blip>
          <a:srcRect/>
          <a:stretch/>
        </p:blipFill>
        <p:spPr>
          <a:xfrm>
            <a:off x="609600" y="1771486"/>
            <a:ext cx="10972800" cy="331502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Learning Objectives</a:t>
            </a:r>
            <a:endParaRPr/>
          </a:p>
        </p:txBody>
      </p:sp>
      <p:sp>
        <p:nvSpPr>
          <p:cNvPr id="139" name="Google Shape;139;p2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dirty="0"/>
              <a:t>At the end of this presentation, participants will be able to:</a:t>
            </a:r>
            <a:endParaRPr dirty="0"/>
          </a:p>
          <a:p>
            <a:pPr>
              <a:spcBef>
                <a:spcPts val="2133"/>
              </a:spcBef>
              <a:buAutoNum type="arabicPeriod"/>
            </a:pPr>
            <a:r>
              <a:rPr lang="en" sz="2600" dirty="0"/>
              <a:t>Describe the role of lifestyle behaviors in contributing to higher risk of poor outcomes for patients infected with COVID19</a:t>
            </a:r>
            <a:endParaRPr sz="2600" dirty="0"/>
          </a:p>
          <a:p>
            <a:pPr>
              <a:buAutoNum type="arabicPeriod"/>
            </a:pPr>
            <a:r>
              <a:rPr lang="en" sz="2600" dirty="0"/>
              <a:t>Describe the impact of COVID19 on psychological distress and substance abuse</a:t>
            </a:r>
            <a:endParaRPr sz="2600" dirty="0"/>
          </a:p>
          <a:p>
            <a:pPr>
              <a:buAutoNum type="arabicPeriod"/>
            </a:pPr>
            <a:r>
              <a:rPr lang="en" sz="2600" dirty="0"/>
              <a:t>Identify common barriers to lifestyle behavior change in the context of COVID19 pandemic using the example of nutrition behavior change</a:t>
            </a:r>
            <a:endParaRPr sz="2600" dirty="0"/>
          </a:p>
          <a:p>
            <a:pPr>
              <a:buAutoNum type="arabicPeriod"/>
            </a:pPr>
            <a:r>
              <a:rPr lang="en" sz="2600" dirty="0"/>
              <a:t>Discuss actionable strategies to overcome these barriers </a:t>
            </a:r>
            <a:endParaRPr sz="2600" dirty="0"/>
          </a:p>
          <a:p>
            <a:pPr marL="0" indent="0">
              <a:spcBef>
                <a:spcPts val="2133"/>
              </a:spcBef>
              <a:spcAft>
                <a:spcPts val="2133"/>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8"/>
          <p:cNvSpPr txBox="1">
            <a:spLocks noGrp="1"/>
          </p:cNvSpPr>
          <p:nvPr>
            <p:ph type="title"/>
          </p:nvPr>
        </p:nvSpPr>
        <p:spPr>
          <a:xfrm>
            <a:off x="609600" y="476246"/>
            <a:ext cx="10972800" cy="1143000"/>
          </a:xfrm>
          <a:prstGeom prst="rect">
            <a:avLst/>
          </a:prstGeom>
          <a:noFill/>
          <a:ln>
            <a:noFill/>
          </a:ln>
        </p:spPr>
        <p:txBody>
          <a:bodyPr spcFirstLastPara="1" vert="horz" wrap="square" lIns="91433" tIns="45700" rIns="91433" bIns="45700" numCol="1" anchor="t" anchorCtr="0" compatLnSpc="1">
            <a:prstTxWarp prst="textNoShape">
              <a:avLst/>
            </a:prstTxWarp>
            <a:noAutofit/>
          </a:bodyPr>
          <a:lstStyle/>
          <a:p>
            <a:pPr algn="ctr">
              <a:spcBef>
                <a:spcPts val="0"/>
              </a:spcBef>
              <a:spcAft>
                <a:spcPts val="0"/>
              </a:spcAft>
              <a:buClr>
                <a:srgbClr val="761638"/>
              </a:buClr>
              <a:buSzPts val="3300"/>
            </a:pPr>
            <a:r>
              <a:rPr lang="en" sz="3000" dirty="0"/>
              <a:t>Habit Shaping</a:t>
            </a:r>
            <a:endParaRPr sz="3000" dirty="0"/>
          </a:p>
        </p:txBody>
      </p:sp>
      <p:pic>
        <p:nvPicPr>
          <p:cNvPr id="412" name="Google Shape;412;p68" descr="Atomic Habits by James Clear: Summary and Book Review [PDF]"/>
          <p:cNvPicPr preferRelativeResize="0"/>
          <p:nvPr/>
        </p:nvPicPr>
        <p:blipFill rotWithShape="1">
          <a:blip r:embed="rId3">
            <a:alphaModFix/>
          </a:blip>
          <a:srcRect/>
          <a:stretch/>
        </p:blipFill>
        <p:spPr>
          <a:xfrm>
            <a:off x="878840" y="1181969"/>
            <a:ext cx="10424160" cy="449406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9"/>
          <p:cNvSpPr/>
          <p:nvPr/>
        </p:nvSpPr>
        <p:spPr>
          <a:xfrm>
            <a:off x="-1" y="0"/>
            <a:ext cx="12188952" cy="68580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418" name="Google Shape;418;p69"/>
          <p:cNvSpPr txBox="1">
            <a:spLocks noGrp="1"/>
          </p:cNvSpPr>
          <p:nvPr>
            <p:ph type="title"/>
          </p:nvPr>
        </p:nvSpPr>
        <p:spPr>
          <a:xfrm>
            <a:off x="836677" y="557190"/>
            <a:ext cx="4899039" cy="3346901"/>
          </a:xfrm>
          <a:prstGeom prst="rect">
            <a:avLst/>
          </a:prstGeom>
          <a:noFill/>
          <a:ln>
            <a:noFill/>
          </a:ln>
        </p:spPr>
        <p:txBody>
          <a:bodyPr spcFirstLastPara="1" vert="horz" wrap="square" lIns="91433" tIns="45700" rIns="91433" bIns="45700" numCol="1" anchor="b" anchorCtr="0" compatLnSpc="1">
            <a:prstTxWarp prst="textNoShape">
              <a:avLst/>
            </a:prstTxWarp>
            <a:noAutofit/>
          </a:bodyPr>
          <a:lstStyle/>
          <a:p>
            <a:pPr>
              <a:lnSpc>
                <a:spcPct val="90000"/>
              </a:lnSpc>
              <a:spcBef>
                <a:spcPts val="0"/>
              </a:spcBef>
              <a:spcAft>
                <a:spcPts val="0"/>
              </a:spcAft>
              <a:buClr>
                <a:schemeClr val="dk1"/>
              </a:buClr>
              <a:buSzPts val="3900"/>
            </a:pPr>
            <a:r>
              <a:rPr lang="en" sz="5200">
                <a:solidFill>
                  <a:schemeClr val="dk1"/>
                </a:solidFill>
                <a:latin typeface="Calibri"/>
                <a:ea typeface="Calibri"/>
                <a:cs typeface="Calibri"/>
                <a:sym typeface="Calibri"/>
              </a:rPr>
              <a:t>Habit Stacking</a:t>
            </a:r>
            <a:endParaRPr sz="1467"/>
          </a:p>
        </p:txBody>
      </p:sp>
      <p:pic>
        <p:nvPicPr>
          <p:cNvPr id="420" name="Google Shape;420;p69" descr="Habit Stacking: How to Build New Habits by Taking Advantage of Old Ones"/>
          <p:cNvPicPr preferRelativeResize="0">
            <a:picLocks noGrp="1"/>
          </p:cNvPicPr>
          <p:nvPr>
            <p:ph type="body" idx="1"/>
          </p:nvPr>
        </p:nvPicPr>
        <p:blipFill rotWithShape="1">
          <a:blip r:embed="rId3">
            <a:alphaModFix/>
          </a:blip>
          <a:srcRect l="1624"/>
          <a:stretch/>
        </p:blipFill>
        <p:spPr>
          <a:xfrm>
            <a:off x="6095999" y="11"/>
            <a:ext cx="6105655" cy="685799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70"/>
          <p:cNvSpPr txBox="1">
            <a:spLocks noGrp="1"/>
          </p:cNvSpPr>
          <p:nvPr>
            <p:ph type="title"/>
          </p:nvPr>
        </p:nvSpPr>
        <p:spPr>
          <a:xfrm>
            <a:off x="609600" y="1177291"/>
            <a:ext cx="10972800" cy="1143000"/>
          </a:xfrm>
          <a:prstGeom prst="rect">
            <a:avLst/>
          </a:prstGeom>
          <a:noFill/>
          <a:ln>
            <a:noFill/>
          </a:ln>
        </p:spPr>
        <p:txBody>
          <a:bodyPr spcFirstLastPara="1" vert="horz" wrap="square" lIns="91433" tIns="45700" rIns="91433" bIns="45700" numCol="1" anchor="t" anchorCtr="0" compatLnSpc="1">
            <a:prstTxWarp prst="textNoShape">
              <a:avLst/>
            </a:prstTxWarp>
            <a:noAutofit/>
          </a:bodyPr>
          <a:lstStyle/>
          <a:p>
            <a:pPr algn="ctr">
              <a:spcBef>
                <a:spcPts val="0"/>
              </a:spcBef>
              <a:spcAft>
                <a:spcPts val="0"/>
              </a:spcAft>
              <a:buClr>
                <a:srgbClr val="761638"/>
              </a:buClr>
              <a:buSzPts val="3300"/>
            </a:pPr>
            <a:r>
              <a:rPr lang="en" sz="3000" dirty="0"/>
              <a:t>Health Technologies and Habit Change</a:t>
            </a:r>
            <a:endParaRPr sz="3000" dirty="0"/>
          </a:p>
        </p:txBody>
      </p:sp>
      <p:sp>
        <p:nvSpPr>
          <p:cNvPr id="427" name="Google Shape;427;p70"/>
          <p:cNvSpPr txBox="1">
            <a:spLocks noGrp="1"/>
          </p:cNvSpPr>
          <p:nvPr>
            <p:ph type="body" idx="1"/>
          </p:nvPr>
        </p:nvSpPr>
        <p:spPr>
          <a:xfrm>
            <a:off x="609600" y="2320292"/>
            <a:ext cx="10972800" cy="3805873"/>
          </a:xfrm>
          <a:prstGeom prst="rect">
            <a:avLst/>
          </a:prstGeom>
          <a:noFill/>
          <a:ln>
            <a:noFill/>
          </a:ln>
        </p:spPr>
        <p:txBody>
          <a:bodyPr spcFirstLastPara="1" vert="horz" wrap="square" lIns="91433" tIns="45700" rIns="91433" bIns="45700" numCol="1" anchor="t" anchorCtr="0" compatLnSpc="1">
            <a:prstTxWarp prst="textNoShape">
              <a:avLst/>
            </a:prstTxWarp>
            <a:noAutofit/>
          </a:bodyPr>
          <a:lstStyle/>
          <a:p>
            <a:pPr marL="338658" indent="-338658">
              <a:spcBef>
                <a:spcPts val="0"/>
              </a:spcBef>
              <a:spcAft>
                <a:spcPts val="0"/>
              </a:spcAft>
              <a:buClr>
                <a:schemeClr val="dk1"/>
              </a:buClr>
              <a:buSzPts val="2400"/>
            </a:pPr>
            <a:r>
              <a:rPr lang="en" sz="2600" dirty="0"/>
              <a:t>Smartphone apps</a:t>
            </a:r>
            <a:endParaRPr sz="2600" dirty="0"/>
          </a:p>
          <a:p>
            <a:pPr marL="338658" indent="-338658">
              <a:spcBef>
                <a:spcPts val="667"/>
              </a:spcBef>
              <a:spcAft>
                <a:spcPts val="0"/>
              </a:spcAft>
              <a:buClr>
                <a:schemeClr val="dk1"/>
              </a:buClr>
              <a:buSzPts val="2400"/>
            </a:pPr>
            <a:r>
              <a:rPr lang="en" sz="2600" dirty="0"/>
              <a:t>Gamification for nutrition</a:t>
            </a:r>
            <a:endParaRPr sz="2600" dirty="0"/>
          </a:p>
          <a:p>
            <a:pPr marL="338658" indent="-338658">
              <a:spcBef>
                <a:spcPts val="667"/>
              </a:spcBef>
              <a:spcAft>
                <a:spcPts val="0"/>
              </a:spcAft>
              <a:buClr>
                <a:schemeClr val="dk1"/>
              </a:buClr>
              <a:buSzPts val="2400"/>
            </a:pPr>
            <a:r>
              <a:rPr lang="en" sz="2600" dirty="0"/>
              <a:t>Food label scanners</a:t>
            </a:r>
            <a:endParaRPr sz="2600" dirty="0"/>
          </a:p>
          <a:p>
            <a:pPr marL="338658" indent="-338658">
              <a:spcBef>
                <a:spcPts val="667"/>
              </a:spcBef>
              <a:spcAft>
                <a:spcPts val="0"/>
              </a:spcAft>
              <a:buClr>
                <a:schemeClr val="dk1"/>
              </a:buClr>
              <a:buSzPts val="2400"/>
            </a:pPr>
            <a:r>
              <a:rPr lang="en" sz="2600" dirty="0"/>
              <a:t>AI based gadgets</a:t>
            </a:r>
          </a:p>
          <a:p>
            <a:pPr marL="738708" lvl="1" indent="-338658">
              <a:spcBef>
                <a:spcPts val="667"/>
              </a:spcBef>
              <a:spcAft>
                <a:spcPts val="0"/>
              </a:spcAft>
              <a:buClr>
                <a:schemeClr val="dk1"/>
              </a:buClr>
              <a:buSzPts val="2400"/>
            </a:pPr>
            <a:r>
              <a:rPr lang="en-US" sz="2200" dirty="0">
                <a:hlinkClick r:id="rId3"/>
              </a:rPr>
              <a:t>http://helloegg.net </a:t>
            </a:r>
          </a:p>
          <a:p>
            <a:pPr marL="738708" lvl="1" indent="-338658">
              <a:spcBef>
                <a:spcPts val="667"/>
              </a:spcBef>
              <a:spcAft>
                <a:spcPts val="0"/>
              </a:spcAft>
              <a:buClr>
                <a:schemeClr val="dk1"/>
              </a:buClr>
              <a:buSzPts val="2400"/>
            </a:pPr>
            <a:r>
              <a:rPr lang="en-US" sz="2200" dirty="0">
                <a:hlinkClick r:id="rId3"/>
              </a:rPr>
              <a:t>https://www.nutribulletbalance.com/</a:t>
            </a:r>
            <a:r>
              <a:rPr lang="en-US" sz="2200" dirty="0"/>
              <a:t> </a:t>
            </a:r>
            <a:endParaRPr lang="en" sz="2200" dirty="0"/>
          </a:p>
          <a:p>
            <a:pPr marL="738708" lvl="1" indent="-338658">
              <a:spcBef>
                <a:spcPts val="667"/>
              </a:spcBef>
              <a:spcAft>
                <a:spcPts val="0"/>
              </a:spcAft>
              <a:buClr>
                <a:schemeClr val="dk1"/>
              </a:buClr>
              <a:buSzPts val="2400"/>
            </a:pPr>
            <a:r>
              <a:rPr lang="en-US" sz="2200" dirty="0">
                <a:hlinkClick r:id="rId4"/>
              </a:rPr>
              <a:t>https://hidratespark.com/products/hidrate-spark-2-0</a:t>
            </a:r>
          </a:p>
          <a:p>
            <a:pPr marL="738708" lvl="1" indent="-338658">
              <a:spcBef>
                <a:spcPts val="667"/>
              </a:spcBef>
              <a:spcAft>
                <a:spcPts val="0"/>
              </a:spcAft>
              <a:buClr>
                <a:schemeClr val="dk1"/>
              </a:buClr>
              <a:buSzPts val="2400"/>
            </a:pPr>
            <a:r>
              <a:rPr lang="en-US" sz="2200" dirty="0">
                <a:hlinkClick r:id="rId4"/>
              </a:rPr>
              <a:t>http://www.blueprintfit.com/</a:t>
            </a:r>
            <a:r>
              <a:rPr lang="en-US" sz="2200" dirty="0"/>
              <a:t> </a:t>
            </a:r>
            <a:endParaRPr lang="en" sz="2200" dirty="0"/>
          </a:p>
          <a:p>
            <a:pPr marL="738708" lvl="1" indent="-338658">
              <a:spcBef>
                <a:spcPts val="667"/>
              </a:spcBef>
              <a:spcAft>
                <a:spcPts val="0"/>
              </a:spcAft>
              <a:buClr>
                <a:schemeClr val="dk1"/>
              </a:buClr>
              <a:buSzPts val="2400"/>
            </a:pPr>
            <a:r>
              <a:rPr lang="en-US" sz="2200" dirty="0">
                <a:hlinkClick r:id="rId5"/>
              </a:rPr>
              <a:t>https://www.thefoodpsychologyclinic.co.uk/</a:t>
            </a:r>
            <a:r>
              <a:rPr lang="en-US" sz="2200" dirty="0"/>
              <a:t> </a:t>
            </a:r>
            <a:endParaRPr sz="22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71"/>
          <p:cNvSpPr txBox="1">
            <a:spLocks noGrp="1"/>
          </p:cNvSpPr>
          <p:nvPr>
            <p:ph type="title"/>
          </p:nvPr>
        </p:nvSpPr>
        <p:spPr>
          <a:xfrm>
            <a:off x="609600" y="1177291"/>
            <a:ext cx="10972800" cy="1143000"/>
          </a:xfrm>
          <a:prstGeom prst="rect">
            <a:avLst/>
          </a:prstGeom>
          <a:noFill/>
          <a:ln>
            <a:noFill/>
          </a:ln>
        </p:spPr>
        <p:txBody>
          <a:bodyPr spcFirstLastPara="1" vert="horz" wrap="square" lIns="91433" tIns="45700" rIns="91433" bIns="45700" numCol="1" anchor="t" anchorCtr="0" compatLnSpc="1">
            <a:prstTxWarp prst="textNoShape">
              <a:avLst/>
            </a:prstTxWarp>
            <a:noAutofit/>
          </a:bodyPr>
          <a:lstStyle/>
          <a:p>
            <a:pPr algn="ctr">
              <a:spcBef>
                <a:spcPts val="0"/>
              </a:spcBef>
              <a:spcAft>
                <a:spcPts val="0"/>
              </a:spcAft>
              <a:buClr>
                <a:srgbClr val="761638"/>
              </a:buClr>
              <a:buSzPts val="3300"/>
            </a:pPr>
            <a:r>
              <a:rPr lang="en" sz="3000" dirty="0"/>
              <a:t>Conclusions</a:t>
            </a:r>
            <a:endParaRPr sz="3000" dirty="0"/>
          </a:p>
        </p:txBody>
      </p:sp>
      <p:sp>
        <p:nvSpPr>
          <p:cNvPr id="435" name="Google Shape;435;p71"/>
          <p:cNvSpPr txBox="1">
            <a:spLocks noGrp="1"/>
          </p:cNvSpPr>
          <p:nvPr>
            <p:ph type="body" idx="1"/>
          </p:nvPr>
        </p:nvSpPr>
        <p:spPr>
          <a:xfrm>
            <a:off x="609600" y="2320292"/>
            <a:ext cx="10972800" cy="3805873"/>
          </a:xfrm>
          <a:prstGeom prst="rect">
            <a:avLst/>
          </a:prstGeom>
          <a:noFill/>
          <a:ln>
            <a:noFill/>
          </a:ln>
        </p:spPr>
        <p:txBody>
          <a:bodyPr spcFirstLastPara="1" vert="horz" wrap="square" lIns="91433" tIns="45700" rIns="91433" bIns="45700" numCol="1" anchor="t" anchorCtr="0" compatLnSpc="1">
            <a:prstTxWarp prst="textNoShape">
              <a:avLst/>
            </a:prstTxWarp>
            <a:noAutofit/>
          </a:bodyPr>
          <a:lstStyle/>
          <a:p>
            <a:pPr marL="338658" indent="-338658">
              <a:spcBef>
                <a:spcPts val="0"/>
              </a:spcBef>
              <a:spcAft>
                <a:spcPts val="0"/>
              </a:spcAft>
              <a:buClr>
                <a:schemeClr val="dk1"/>
              </a:buClr>
              <a:buSzPts val="2400"/>
            </a:pPr>
            <a:r>
              <a:rPr lang="en" sz="2400" dirty="0"/>
              <a:t>NCD’s, lifestyle increase risk of adverse COVID19 outcomes</a:t>
            </a:r>
            <a:endParaRPr sz="2400" dirty="0"/>
          </a:p>
          <a:p>
            <a:pPr marL="338658" indent="-338658">
              <a:spcBef>
                <a:spcPts val="667"/>
              </a:spcBef>
              <a:spcAft>
                <a:spcPts val="0"/>
              </a:spcAft>
              <a:buClr>
                <a:schemeClr val="dk1"/>
              </a:buClr>
              <a:buSzPts val="2400"/>
            </a:pPr>
            <a:r>
              <a:rPr lang="en" sz="2400" dirty="0"/>
              <a:t>COVID19 stress increases psychological distress, substance use, and lifestyle behaviors</a:t>
            </a:r>
            <a:endParaRPr sz="2400" dirty="0"/>
          </a:p>
          <a:p>
            <a:pPr marL="338658" indent="-338658">
              <a:spcBef>
                <a:spcPts val="667"/>
              </a:spcBef>
              <a:spcAft>
                <a:spcPts val="0"/>
              </a:spcAft>
              <a:buClr>
                <a:schemeClr val="dk1"/>
              </a:buClr>
              <a:buSzPts val="2400"/>
            </a:pPr>
            <a:r>
              <a:rPr lang="en" sz="2400" dirty="0"/>
              <a:t>Population health and patient-clinician relationship central</a:t>
            </a:r>
            <a:endParaRPr sz="2400" dirty="0"/>
          </a:p>
          <a:p>
            <a:pPr marL="338658" indent="-338658">
              <a:spcBef>
                <a:spcPts val="667"/>
              </a:spcBef>
              <a:spcAft>
                <a:spcPts val="0"/>
              </a:spcAft>
              <a:buClr>
                <a:schemeClr val="dk1"/>
              </a:buClr>
              <a:buSzPts val="2400"/>
            </a:pPr>
            <a:r>
              <a:rPr lang="en" sz="2400" dirty="0"/>
              <a:t>Emerging innovations in habit change seem well-suited to telehealth and use of health technologies</a:t>
            </a:r>
            <a:endParaRPr sz="24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B068-ABFE-4869-88AE-AF09608A1FA5}"/>
              </a:ext>
            </a:extLst>
          </p:cNvPr>
          <p:cNvSpPr>
            <a:spLocks noGrp="1"/>
          </p:cNvSpPr>
          <p:nvPr>
            <p:ph type="ctrTitle"/>
          </p:nvPr>
        </p:nvSpPr>
        <p:spPr>
          <a:xfrm>
            <a:off x="1671918" y="1895755"/>
            <a:ext cx="9144000" cy="1533245"/>
          </a:xfrm>
        </p:spPr>
        <p:txBody>
          <a:bodyPr/>
          <a:lstStyle/>
          <a:p>
            <a:r>
              <a:rPr lang="en-US" dirty="0"/>
              <a:t>Thank you!</a:t>
            </a:r>
          </a:p>
        </p:txBody>
      </p:sp>
      <p:sp>
        <p:nvSpPr>
          <p:cNvPr id="3" name="Subtitle 2">
            <a:extLst>
              <a:ext uri="{FF2B5EF4-FFF2-40B4-BE49-F238E27FC236}">
                <a16:creationId xmlns:a16="http://schemas.microsoft.com/office/drawing/2014/main" id="{0B85B9CA-C8B9-4CAB-A92F-307A8A3DDD65}"/>
              </a:ext>
            </a:extLst>
          </p:cNvPr>
          <p:cNvSpPr>
            <a:spLocks noGrp="1"/>
          </p:cNvSpPr>
          <p:nvPr>
            <p:ph type="subTitle" idx="1"/>
          </p:nvPr>
        </p:nvSpPr>
        <p:spPr>
          <a:xfrm>
            <a:off x="1671918" y="3850961"/>
            <a:ext cx="9144000" cy="1336675"/>
          </a:xfrm>
        </p:spPr>
        <p:txBody>
          <a:bodyPr>
            <a:normAutofit fontScale="92500" lnSpcReduction="10000"/>
          </a:bodyPr>
          <a:lstStyle/>
          <a:p>
            <a:r>
              <a:rPr lang="en-US" dirty="0"/>
              <a:t>Ron O’Donnell, PhD</a:t>
            </a:r>
          </a:p>
          <a:p>
            <a:r>
              <a:rPr lang="en-US" dirty="0"/>
              <a:t>Sue Dahl-Popolizio, DBH, OTR/L</a:t>
            </a:r>
          </a:p>
          <a:p>
            <a:r>
              <a:rPr lang="en-US" dirty="0"/>
              <a:t>Chad Stecher, PhD</a:t>
            </a:r>
          </a:p>
        </p:txBody>
      </p:sp>
    </p:spTree>
    <p:extLst>
      <p:ext uri="{BB962C8B-B14F-4D97-AF65-F5344CB8AC3E}">
        <p14:creationId xmlns:p14="http://schemas.microsoft.com/office/powerpoint/2010/main" val="23177372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The issue...</a:t>
            </a:r>
            <a:endParaRPr/>
          </a:p>
        </p:txBody>
      </p:sp>
      <p:sp>
        <p:nvSpPr>
          <p:cNvPr id="145" name="Google Shape;145;p2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sz="3200">
                <a:solidFill>
                  <a:schemeClr val="dk1"/>
                </a:solidFill>
                <a:latin typeface="Calibri"/>
                <a:ea typeface="Calibri"/>
                <a:cs typeface="Calibri"/>
                <a:sym typeface="Calibri"/>
              </a:rPr>
              <a:t>‘those with NCDs are at higher risk of more severe symptoms and worse outcomes when they contract COVID19’</a:t>
            </a:r>
            <a:endParaRPr sz="3200">
              <a:solidFill>
                <a:schemeClr val="dk1"/>
              </a:solidFill>
              <a:latin typeface="Calibri"/>
              <a:ea typeface="Calibri"/>
              <a:cs typeface="Calibri"/>
              <a:sym typeface="Calibri"/>
            </a:endParaRPr>
          </a:p>
          <a:p>
            <a:pPr marL="0" indent="0">
              <a:spcBef>
                <a:spcPts val="2133"/>
              </a:spcBef>
              <a:spcAft>
                <a:spcPts val="2133"/>
              </a:spcAft>
              <a:buNone/>
            </a:pPr>
            <a:r>
              <a:rPr lang="en" sz="3200">
                <a:solidFill>
                  <a:schemeClr val="dk1"/>
                </a:solidFill>
                <a:latin typeface="Calibri"/>
                <a:ea typeface="Calibri"/>
                <a:cs typeface="Calibri"/>
                <a:sym typeface="Calibri"/>
              </a:rPr>
              <a:t>Addressing the behaviors through lifestyle choices of those with NCDs can reduce their risks</a:t>
            </a:r>
            <a:endParaRPr sz="32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9"/>
          <p:cNvSpPr txBox="1">
            <a:spLocks noGrp="1"/>
          </p:cNvSpPr>
          <p:nvPr>
            <p:ph type="title"/>
          </p:nvPr>
        </p:nvSpPr>
        <p:spPr>
          <a:xfrm>
            <a:off x="0" y="526169"/>
            <a:ext cx="12192000" cy="10384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How do we obtain meaningful/sustainable behavior change?</a:t>
            </a:r>
            <a:endParaRPr dirty="0"/>
          </a:p>
        </p:txBody>
      </p:sp>
      <p:sp>
        <p:nvSpPr>
          <p:cNvPr id="151" name="Google Shape;151;p2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b="1" dirty="0"/>
              <a:t>Population Health Approach:</a:t>
            </a:r>
            <a:endParaRPr b="1" dirty="0"/>
          </a:p>
          <a:p>
            <a:pPr marL="0" indent="0">
              <a:buNone/>
            </a:pPr>
            <a:r>
              <a:rPr lang="en" sz="2600" dirty="0"/>
              <a:t>Maximize self-management of populations across NCDs</a:t>
            </a:r>
          </a:p>
          <a:p>
            <a:pPr marL="0" indent="0">
              <a:buNone/>
            </a:pPr>
            <a:endParaRPr sz="1000" dirty="0"/>
          </a:p>
          <a:p>
            <a:pPr marL="0" indent="0">
              <a:buNone/>
            </a:pPr>
            <a:r>
              <a:rPr lang="en" sz="2600" dirty="0"/>
              <a:t>Develop community-based self-management intervention programs</a:t>
            </a:r>
          </a:p>
          <a:p>
            <a:pPr marL="0" indent="0">
              <a:buNone/>
            </a:pPr>
            <a:endParaRPr sz="1000" dirty="0"/>
          </a:p>
          <a:p>
            <a:pPr marL="0" indent="0">
              <a:buNone/>
            </a:pPr>
            <a:r>
              <a:rPr lang="en" sz="2600" dirty="0"/>
              <a:t>Self-management - emphasizes patient responsibility with integrated provider support beyond simply educating</a:t>
            </a:r>
          </a:p>
          <a:p>
            <a:pPr marL="0" indent="0">
              <a:buNone/>
            </a:pPr>
            <a:endParaRPr sz="1000" dirty="0"/>
          </a:p>
          <a:p>
            <a:r>
              <a:rPr lang="en" sz="2600" dirty="0"/>
              <a:t>Providers help patients identify and overcome barriers to lifestyle change</a:t>
            </a:r>
            <a:endParaRPr sz="2600" dirty="0"/>
          </a:p>
          <a:p>
            <a:r>
              <a:rPr lang="en" sz="2600" dirty="0"/>
              <a:t>Work with patients to find realistic solutions to address impediments to self-management of NCDs</a:t>
            </a:r>
            <a:endParaRPr sz="2600" dirty="0"/>
          </a:p>
          <a:p>
            <a:pPr marL="0" indent="0">
              <a:spcBef>
                <a:spcPts val="2133"/>
              </a:spcBef>
              <a:spcAft>
                <a:spcPts val="2133"/>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0"/>
          <p:cNvSpPr txBox="1">
            <a:spLocks noGrp="1"/>
          </p:cNvSpPr>
          <p:nvPr>
            <p:ph type="title"/>
          </p:nvPr>
        </p:nvSpPr>
        <p:spPr>
          <a:xfrm>
            <a:off x="229600" y="316531"/>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Strategies</a:t>
            </a:r>
            <a:endParaRPr dirty="0"/>
          </a:p>
        </p:txBody>
      </p:sp>
      <p:sp>
        <p:nvSpPr>
          <p:cNvPr id="157" name="Google Shape;157;p30"/>
          <p:cNvSpPr txBox="1">
            <a:spLocks noGrp="1"/>
          </p:cNvSpPr>
          <p:nvPr>
            <p:ph type="body" idx="1"/>
          </p:nvPr>
        </p:nvSpPr>
        <p:spPr>
          <a:xfrm>
            <a:off x="229600" y="1061600"/>
            <a:ext cx="11546800" cy="47348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sz="2400" dirty="0"/>
              <a:t>Self-management is multi-faceted and is dependent on patients managing their health issues within the context of their culture, values, living environment, and personal goals (SDOH). Providers must consider these issues in their treatment planning for adoption of new behaviors to occur (WHO, 2008)</a:t>
            </a:r>
            <a:endParaRPr sz="2400" dirty="0"/>
          </a:p>
          <a:p>
            <a:pPr marL="0" indent="0">
              <a:spcBef>
                <a:spcPts val="2133"/>
              </a:spcBef>
              <a:buClr>
                <a:schemeClr val="dk1"/>
              </a:buClr>
              <a:buSzPts val="1100"/>
              <a:buNone/>
            </a:pPr>
            <a:r>
              <a:rPr lang="en" sz="2400" dirty="0"/>
              <a:t>Capitalize on the relationship!</a:t>
            </a:r>
            <a:endParaRPr sz="2400" dirty="0"/>
          </a:p>
          <a:p>
            <a:pPr marL="0" indent="0">
              <a:spcBef>
                <a:spcPts val="2133"/>
              </a:spcBef>
              <a:buNone/>
            </a:pPr>
            <a:r>
              <a:rPr lang="en" sz="2400" dirty="0"/>
              <a:t>Relationship between the patient and a trusted provider or contact person (can be staff, any provider type) in a practice is a strong factor facilitating behavior change to prevent NCD development, and can be leveraged to foster self-management of NCD</a:t>
            </a:r>
            <a:endParaRPr sz="2400" dirty="0"/>
          </a:p>
          <a:p>
            <a:pPr marL="0" indent="0">
              <a:spcBef>
                <a:spcPts val="2133"/>
              </a:spcBef>
              <a:spcAft>
                <a:spcPts val="2133"/>
              </a:spcAft>
              <a:buNone/>
            </a:pPr>
            <a:r>
              <a:rPr lang="en" sz="2400" dirty="0"/>
              <a:t>This relationship can reduce: fragmented care, overutilization of medical services, unresolved issues</a:t>
            </a:r>
            <a:endParaRPr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How do we do this?</a:t>
            </a:r>
            <a:endParaRPr/>
          </a:p>
        </p:txBody>
      </p:sp>
      <p:sp>
        <p:nvSpPr>
          <p:cNvPr id="169" name="Google Shape;169;p32"/>
          <p:cNvSpPr txBox="1">
            <a:spLocks noGrp="1"/>
          </p:cNvSpPr>
          <p:nvPr>
            <p:ph type="body" idx="1"/>
          </p:nvPr>
        </p:nvSpPr>
        <p:spPr>
          <a:xfrm>
            <a:off x="415599" y="1536633"/>
            <a:ext cx="11547101"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sz="2600" dirty="0"/>
              <a:t>Primary care - provides a centralized setting for coordinating patient health and wellness, and addressing issues impeding this:</a:t>
            </a:r>
            <a:endParaRPr sz="2600" dirty="0"/>
          </a:p>
          <a:p>
            <a:pPr marL="0" indent="0">
              <a:spcBef>
                <a:spcPts val="2133"/>
              </a:spcBef>
              <a:buNone/>
            </a:pPr>
            <a:r>
              <a:rPr lang="en" sz="2600" dirty="0"/>
              <a:t>A primary factor limiting effective NCD management is poor communication =</a:t>
            </a:r>
            <a:endParaRPr sz="2600" dirty="0"/>
          </a:p>
          <a:p>
            <a:pPr>
              <a:spcBef>
                <a:spcPts val="2133"/>
              </a:spcBef>
            </a:pPr>
            <a:r>
              <a:rPr lang="en" sz="2600" dirty="0"/>
              <a:t>Poor care coordination</a:t>
            </a:r>
            <a:endParaRPr sz="2600" dirty="0"/>
          </a:p>
          <a:p>
            <a:r>
              <a:rPr lang="en" sz="2600" dirty="0"/>
              <a:t>Duplication of services</a:t>
            </a:r>
            <a:endParaRPr sz="2600" dirty="0"/>
          </a:p>
          <a:p>
            <a:r>
              <a:rPr lang="en" sz="2600" dirty="0"/>
              <a:t>Contradiction of providers</a:t>
            </a:r>
            <a:endParaRPr sz="2600" dirty="0"/>
          </a:p>
          <a:p>
            <a:r>
              <a:rPr lang="en" sz="2600" dirty="0"/>
              <a:t>Deficiencies in care</a:t>
            </a:r>
            <a:endParaRPr sz="2600" dirty="0"/>
          </a:p>
          <a:p>
            <a:r>
              <a:rPr lang="en" sz="2600" dirty="0"/>
              <a:t>Lack of patient involvement in plan of care </a:t>
            </a:r>
            <a:endParaRPr sz="2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Whole person care</a:t>
            </a:r>
            <a:endParaRPr/>
          </a:p>
        </p:txBody>
      </p:sp>
      <p:sp>
        <p:nvSpPr>
          <p:cNvPr id="175" name="Google Shape;175;p3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sz="2600" dirty="0"/>
              <a:t>Comprises patient’s physical, emotional, and social in the context of their past, present, and future life context/concerns (WHO, 2008)</a:t>
            </a:r>
            <a:endParaRPr sz="2600" dirty="0"/>
          </a:p>
          <a:p>
            <a:pPr marL="0" indent="0">
              <a:spcBef>
                <a:spcPts val="2133"/>
              </a:spcBef>
              <a:spcAft>
                <a:spcPts val="2133"/>
              </a:spcAft>
              <a:buNone/>
            </a:pPr>
            <a:r>
              <a:rPr lang="en" sz="2600" dirty="0"/>
              <a:t>Addressing lifestyle choices and behaviors that affect NCDs in the context of the patient’s own habits, roles, routines, can considering family, community environment, culture, and value system will improve success and sustainability of behavior change </a:t>
            </a:r>
            <a:endParaRPr sz="2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Examples</a:t>
            </a:r>
            <a:endParaRPr dirty="0"/>
          </a:p>
        </p:txBody>
      </p:sp>
      <p:sp>
        <p:nvSpPr>
          <p:cNvPr id="181" name="Google Shape;181;p3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dirty="0"/>
              <a:t>Nutrition - to achieve behavior change, approach eating as an experience - incorporate education re: nutrition into the activity</a:t>
            </a:r>
            <a:endParaRPr dirty="0"/>
          </a:p>
          <a:p>
            <a:pPr indent="-423323">
              <a:spcBef>
                <a:spcPts val="2133"/>
              </a:spcBef>
              <a:buSzPts val="1400"/>
            </a:pPr>
            <a:r>
              <a:rPr lang="en" sz="2000" dirty="0"/>
              <a:t>Determine patient values/beliefs/culture related to food, and any barriers they identify. Do they like to eat alone or with others? What affects their food choices (weather, stress, family encounters, etc.)</a:t>
            </a:r>
            <a:endParaRPr sz="2000" dirty="0"/>
          </a:p>
          <a:p>
            <a:pPr indent="-423323">
              <a:buSzPts val="1400"/>
            </a:pPr>
            <a:r>
              <a:rPr lang="en" sz="2000" dirty="0"/>
              <a:t>Cooking group (possible activity) - a group fosters relationships - learning, support - increases likelihood of sustainability</a:t>
            </a:r>
            <a:endParaRPr sz="2000" dirty="0"/>
          </a:p>
          <a:p>
            <a:pPr indent="-423323">
              <a:buSzPts val="1400"/>
            </a:pPr>
            <a:r>
              <a:rPr lang="en" sz="2000" dirty="0"/>
              <a:t>First step can be choosing a meal/item - learn about nutrition, food labels, how meal/item makes us feel/affects our energy (e.g. pasta, vs chicken)</a:t>
            </a:r>
            <a:endParaRPr sz="2000" dirty="0"/>
          </a:p>
          <a:p>
            <a:pPr indent="-423323">
              <a:buSzPts val="1400"/>
            </a:pPr>
            <a:r>
              <a:rPr lang="en" sz="2000" dirty="0"/>
              <a:t>Plan all aspects (meal schedule, vegetables, protein types, wine with meal, etc.) and build on each experience</a:t>
            </a:r>
            <a:endParaRPr sz="2000" dirty="0"/>
          </a:p>
          <a:p>
            <a:pPr marL="0" indent="0">
              <a:spcBef>
                <a:spcPts val="2133"/>
              </a:spcBef>
              <a:buNone/>
            </a:pPr>
            <a:endParaRPr dirty="0"/>
          </a:p>
          <a:p>
            <a:pPr marL="0" indent="0">
              <a:spcBef>
                <a:spcPts val="2133"/>
              </a:spcBef>
              <a:buNone/>
            </a:pPr>
            <a:endParaRPr dirty="0"/>
          </a:p>
          <a:p>
            <a:pPr marL="0" indent="0">
              <a:spcBef>
                <a:spcPts val="2133"/>
              </a:spcBef>
              <a:spcAft>
                <a:spcPts val="2133"/>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Nutrition</a:t>
            </a:r>
            <a:endParaRPr dirty="0"/>
          </a:p>
        </p:txBody>
      </p:sp>
      <p:sp>
        <p:nvSpPr>
          <p:cNvPr id="187" name="Google Shape;187;p3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23323">
              <a:buSzPts val="1400"/>
            </a:pPr>
            <a:r>
              <a:rPr lang="en" sz="2200" dirty="0"/>
              <a:t>Patient is involved in all aspects (writing shopping list, shopping, choosing cookware/utensils, sides, drinks, where to eat, whom to eat with, etc.)</a:t>
            </a:r>
            <a:endParaRPr sz="2200" dirty="0"/>
          </a:p>
          <a:p>
            <a:pPr indent="-423323">
              <a:buSzPts val="1400"/>
            </a:pPr>
            <a:r>
              <a:rPr lang="en" sz="2200" dirty="0"/>
              <a:t>If patient is resistant to change, you may be able to use stepped change.  </a:t>
            </a:r>
            <a:endParaRPr sz="2200" dirty="0"/>
          </a:p>
          <a:p>
            <a:pPr indent="-423323">
              <a:buSzPts val="1400"/>
            </a:pPr>
            <a:r>
              <a:rPr lang="en" sz="2200" dirty="0"/>
              <a:t>Examples:</a:t>
            </a:r>
            <a:endParaRPr sz="2200" dirty="0"/>
          </a:p>
          <a:p>
            <a:pPr lvl="1">
              <a:spcBef>
                <a:spcPts val="0"/>
              </a:spcBef>
            </a:pPr>
            <a:r>
              <a:rPr lang="en" sz="2200" dirty="0"/>
              <a:t>Won’t give up whole milk: gradually mix whole milk with nonfat until the patient is used to the nonfat milk straight (if not full nonfat, anything along the continuum will be better than full fat)</a:t>
            </a:r>
            <a:endParaRPr sz="2200" dirty="0"/>
          </a:p>
          <a:p>
            <a:pPr lvl="1">
              <a:spcBef>
                <a:spcPts val="0"/>
              </a:spcBef>
            </a:pPr>
            <a:r>
              <a:rPr lang="en" sz="2200" dirty="0"/>
              <a:t>Won’t give up sweet cereal: gradually mix regular cheerios into honey nut cheerios until used to the less sugary version</a:t>
            </a:r>
            <a:endParaRPr sz="2200" dirty="0"/>
          </a:p>
          <a:p>
            <a:pPr indent="-423323">
              <a:buSzPts val="1400"/>
            </a:pPr>
            <a:r>
              <a:rPr lang="en" sz="2200" dirty="0"/>
              <a:t>Gamification (use of apps, games re: food labels, quizzes, etc.) in some cases competition with self or others can facilitate sustaining behavior change</a:t>
            </a:r>
            <a:endParaRPr sz="2200" dirty="0"/>
          </a:p>
          <a:p>
            <a:pPr marL="0" indent="0">
              <a:spcBef>
                <a:spcPts val="2133"/>
              </a:spcBef>
              <a:spcAft>
                <a:spcPts val="2133"/>
              </a:spcAft>
              <a:buNone/>
            </a:pPr>
            <a:endParaRPr dirty="0"/>
          </a:p>
        </p:txBody>
      </p:sp>
    </p:spTree>
  </p:cSld>
  <p:clrMapOvr>
    <a:masterClrMapping/>
  </p:clrMapOvr>
</p:sld>
</file>

<file path=ppt/theme/theme1.xml><?xml version="1.0" encoding="utf-8"?>
<a:theme xmlns:a="http://schemas.openxmlformats.org/drawingml/2006/main" name="Presentation Intro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PC 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1629</TotalTime>
  <Words>1954</Words>
  <Application>Microsoft Office PowerPoint</Application>
  <PresentationFormat>Widescreen</PresentationFormat>
  <Paragraphs>140</Paragraphs>
  <Slides>24</Slides>
  <Notes>17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MS PGothic</vt:lpstr>
      <vt:lpstr>Arial</vt:lpstr>
      <vt:lpstr>Arial Black</vt:lpstr>
      <vt:lpstr>Calibri</vt:lpstr>
      <vt:lpstr>Presentation Intro Slide</vt:lpstr>
      <vt:lpstr>1_Office Theme</vt:lpstr>
      <vt:lpstr>WPC Content Slides</vt:lpstr>
      <vt:lpstr>Behavioral Medicine and COVID-19 Risk-Reduction: From Evidence to Practice</vt:lpstr>
      <vt:lpstr>Learning Objectives</vt:lpstr>
      <vt:lpstr>The issue...</vt:lpstr>
      <vt:lpstr>How do we obtain meaningful/sustainable behavior change?</vt:lpstr>
      <vt:lpstr>Strategies</vt:lpstr>
      <vt:lpstr>How do we do this?</vt:lpstr>
      <vt:lpstr>Whole person care</vt:lpstr>
      <vt:lpstr>Examples</vt:lpstr>
      <vt:lpstr>Nutrition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calorie counting to MyPlate </vt:lpstr>
      <vt:lpstr>Precision Nutrition Portion Size</vt:lpstr>
      <vt:lpstr>Atomic Habits Laws</vt:lpstr>
      <vt:lpstr>Habit Shaping</vt:lpstr>
      <vt:lpstr>Habit Stacking</vt:lpstr>
      <vt:lpstr>Health Technologies and Habit Change</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Prielipp</dc:creator>
  <cp:lastModifiedBy>Chad Stecher</cp:lastModifiedBy>
  <cp:revision>34</cp:revision>
  <dcterms:created xsi:type="dcterms:W3CDTF">2019-07-31T19:24:51Z</dcterms:created>
  <dcterms:modified xsi:type="dcterms:W3CDTF">2020-11-17T13:46:36Z</dcterms:modified>
</cp:coreProperties>
</file>