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6" r:id="rId1"/>
  </p:sldMasterIdLst>
  <p:notesMasterIdLst>
    <p:notesMasterId r:id="rId10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7"/>
    <p:restoredTop sz="93147"/>
  </p:normalViewPr>
  <p:slideViewPr>
    <p:cSldViewPr snapToGrid="0" snapToObjects="1">
      <p:cViewPr varScale="1">
        <p:scale>
          <a:sx n="114" d="100"/>
          <a:sy n="114" d="100"/>
        </p:scale>
        <p:origin x="43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858F87-A21A-CD46-8736-9B9838671D2E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0F6197-C664-9F4F-A60F-EDA48702E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491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800" b="1">
                <a:solidFill>
                  <a:schemeClr val="tx1"/>
                </a:solidFill>
                <a:latin typeface="Myriad Pro" charset="0"/>
                <a:ea typeface="MS PGothic" charset="-128"/>
              </a:defRPr>
            </a:lvl1pPr>
            <a:lvl2pPr marL="742950" indent="-285750" defTabSz="966788">
              <a:defRPr sz="2800" b="1">
                <a:solidFill>
                  <a:schemeClr val="tx1"/>
                </a:solidFill>
                <a:latin typeface="Myriad Pro" charset="0"/>
                <a:ea typeface="MS PGothic" charset="-128"/>
              </a:defRPr>
            </a:lvl2pPr>
            <a:lvl3pPr marL="1143000" indent="-228600" defTabSz="966788">
              <a:defRPr sz="2800" b="1">
                <a:solidFill>
                  <a:schemeClr val="tx1"/>
                </a:solidFill>
                <a:latin typeface="Myriad Pro" charset="0"/>
                <a:ea typeface="MS PGothic" charset="-128"/>
              </a:defRPr>
            </a:lvl3pPr>
            <a:lvl4pPr marL="1600200" indent="-228600" defTabSz="966788">
              <a:defRPr sz="2800" b="1">
                <a:solidFill>
                  <a:schemeClr val="tx1"/>
                </a:solidFill>
                <a:latin typeface="Myriad Pro" charset="0"/>
                <a:ea typeface="MS PGothic" charset="-128"/>
              </a:defRPr>
            </a:lvl4pPr>
            <a:lvl5pPr marL="2057400" indent="-228600" defTabSz="966788">
              <a:defRPr sz="2800" b="1">
                <a:solidFill>
                  <a:schemeClr val="tx1"/>
                </a:solidFill>
                <a:latin typeface="Myriad Pro" charset="0"/>
                <a:ea typeface="MS PGothic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yriad Pro" charset="0"/>
                <a:ea typeface="MS PGothic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yriad Pro" charset="0"/>
                <a:ea typeface="MS PGothic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yriad Pro" charset="0"/>
                <a:ea typeface="MS PGothic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yriad Pro" charset="0"/>
                <a:ea typeface="MS PGothic" charset="-128"/>
              </a:defRPr>
            </a:lvl9pPr>
          </a:lstStyle>
          <a:p>
            <a:fld id="{13DBCBE3-0A02-5944-B149-E7A8BFB80283}" type="slidenum">
              <a:rPr lang="en-US" altLang="en-US" sz="1200" b="0">
                <a:latin typeface="Arial" charset="0"/>
              </a:rPr>
              <a:pPr/>
              <a:t>8</a:t>
            </a:fld>
            <a:endParaRPr lang="en-US" altLang="en-US" sz="1200" b="0">
              <a:latin typeface="Arial" charset="0"/>
            </a:endParaRPr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78886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DE522-6725-5544-AA79-D567AC034518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CB848FDC-67C9-374C-854B-F984647EE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313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DE522-6725-5544-AA79-D567AC034518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48FDC-67C9-374C-854B-F984647EE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04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DE522-6725-5544-AA79-D567AC034518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48FDC-67C9-374C-854B-F984647EE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536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DE522-6725-5544-AA79-D567AC034518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48FDC-67C9-374C-854B-F984647EE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724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B01DE522-6725-5544-AA79-D567AC034518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CB848FDC-67C9-374C-854B-F984647EE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338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DE522-6725-5544-AA79-D567AC034518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48FDC-67C9-374C-854B-F984647EE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987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DE522-6725-5544-AA79-D567AC034518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48FDC-67C9-374C-854B-F984647EE62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246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DE522-6725-5544-AA79-D567AC034518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48FDC-67C9-374C-854B-F984647EE62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13718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DE522-6725-5544-AA79-D567AC034518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48FDC-67C9-374C-854B-F984647EE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706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DE522-6725-5544-AA79-D567AC034518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48FDC-67C9-374C-854B-F984647EE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772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DE522-6725-5544-AA79-D567AC034518}" type="datetimeFigureOut">
              <a:rPr lang="en-US" smtClean="0"/>
              <a:t>5/21/2020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48FDC-67C9-374C-854B-F984647EE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549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B01DE522-6725-5544-AA79-D567AC034518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CB848FDC-67C9-374C-854B-F984647EE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954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bi.nlm.nih.gov/pubmed/15131797/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7057" y="974035"/>
            <a:ext cx="10423308" cy="3876263"/>
          </a:xfrm>
        </p:spPr>
        <p:txBody>
          <a:bodyPr>
            <a:normAutofit fontScale="90000"/>
          </a:bodyPr>
          <a:lstStyle/>
          <a:p>
            <a:br>
              <a:rPr lang="en-US" b="1" dirty="0"/>
            </a:br>
            <a:br>
              <a:rPr lang="en-US" b="1" dirty="0"/>
            </a:br>
            <a:br>
              <a:rPr lang="en-US" sz="7200" b="1" dirty="0"/>
            </a:br>
            <a:br>
              <a:rPr lang="en-US" sz="7200" b="1" dirty="0"/>
            </a:br>
            <a:br>
              <a:rPr lang="en-US" sz="5600" dirty="0"/>
            </a:br>
            <a:r>
              <a:rPr lang="en-US" sz="6700" dirty="0"/>
              <a:t>                                    </a:t>
            </a:r>
            <a:br>
              <a:rPr lang="en-US" sz="6700" b="1" dirty="0"/>
            </a:br>
            <a:r>
              <a:rPr lang="en-US" sz="6700" dirty="0"/>
              <a:t>Let’s Talk Anti-Inflammatory </a:t>
            </a:r>
            <a:br>
              <a:rPr lang="en-US" sz="6700" dirty="0"/>
            </a:br>
            <a:r>
              <a:rPr lang="en-US" sz="6700" dirty="0"/>
              <a:t>Foods and Immune Function 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b="1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7057" y="4792427"/>
            <a:ext cx="6348265" cy="1333610"/>
          </a:xfrm>
        </p:spPr>
        <p:txBody>
          <a:bodyPr>
            <a:normAutofit/>
          </a:bodyPr>
          <a:lstStyle/>
          <a:p>
            <a:r>
              <a:rPr lang="en-US" dirty="0"/>
              <a:t>Chrissy Barth, MS, RDN, RYT</a:t>
            </a:r>
          </a:p>
          <a:p>
            <a:r>
              <a:rPr lang="en-US" dirty="0"/>
              <a:t>Lecturer, College of Health Solutions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2821" y="4034950"/>
            <a:ext cx="4552122" cy="2176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301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health begins in the gut!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Microbiome = </a:t>
            </a:r>
            <a:r>
              <a:rPr lang="en-US" sz="2200" dirty="0"/>
              <a:t>microorganisms that live in the digestive tract</a:t>
            </a:r>
          </a:p>
          <a:p>
            <a:pPr lvl="1"/>
            <a:r>
              <a:rPr lang="en-US" sz="2200" dirty="0"/>
              <a:t>Bacteria, microbes, fungi, and viruses</a:t>
            </a:r>
          </a:p>
          <a:p>
            <a:r>
              <a:rPr lang="en-US" sz="2400" dirty="0"/>
              <a:t>Number</a:t>
            </a:r>
          </a:p>
          <a:p>
            <a:pPr lvl="1"/>
            <a:r>
              <a:rPr lang="en-US" sz="2400" dirty="0"/>
              <a:t>100 trillion bacteria in and on our bodies (90% in large intestine)</a:t>
            </a:r>
          </a:p>
          <a:p>
            <a:pPr lvl="1"/>
            <a:r>
              <a:rPr lang="en-US" sz="2400" dirty="0"/>
              <a:t>Bacterial cells outnumber human cells 10 to 1. </a:t>
            </a:r>
          </a:p>
          <a:p>
            <a:pPr lvl="1"/>
            <a:r>
              <a:rPr lang="en-US" sz="2400" b="1" dirty="0"/>
              <a:t>We are 90% bacteria!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7809" y="6311346"/>
            <a:ext cx="1057523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Introduction to the Human Microbiome. American Microbiome Institute.</a:t>
            </a:r>
          </a:p>
        </p:txBody>
      </p:sp>
    </p:spTree>
    <p:extLst>
      <p:ext uri="{BB962C8B-B14F-4D97-AF65-F5344CB8AC3E}">
        <p14:creationId xmlns:p14="http://schemas.microsoft.com/office/powerpoint/2010/main" val="2036539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Feed your flora with fiber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Gut bacteria eat (fermented) fiber.</a:t>
            </a:r>
          </a:p>
          <a:p>
            <a:r>
              <a:rPr lang="en-US" sz="2400" dirty="0"/>
              <a:t>Whole plant foods are the main sources of fiber:</a:t>
            </a:r>
          </a:p>
          <a:p>
            <a:pPr lvl="1"/>
            <a:r>
              <a:rPr lang="en-US" sz="2400" dirty="0"/>
              <a:t>Fruits and veggies</a:t>
            </a:r>
          </a:p>
          <a:p>
            <a:pPr lvl="1"/>
            <a:r>
              <a:rPr lang="en-US" sz="2400" dirty="0"/>
              <a:t>Whole grains</a:t>
            </a:r>
          </a:p>
          <a:p>
            <a:pPr lvl="1"/>
            <a:r>
              <a:rPr lang="en-US" sz="2400" dirty="0"/>
              <a:t>Legumes, nuts and seeds</a:t>
            </a:r>
          </a:p>
          <a:p>
            <a:r>
              <a:rPr lang="en-US" sz="2400" dirty="0"/>
              <a:t>Link between a high fiber diet (~25-35gm)                                                                              and a reduced risk of:</a:t>
            </a:r>
          </a:p>
          <a:p>
            <a:pPr lvl="1"/>
            <a:r>
              <a:rPr lang="en-US" sz="2400" dirty="0"/>
              <a:t>Obesity</a:t>
            </a:r>
          </a:p>
          <a:p>
            <a:pPr lvl="1"/>
            <a:r>
              <a:rPr lang="en-US" sz="2400" dirty="0"/>
              <a:t>Heart disease</a:t>
            </a:r>
          </a:p>
          <a:p>
            <a:pPr lvl="1"/>
            <a:r>
              <a:rPr lang="en-US" sz="2400" dirty="0"/>
              <a:t>Cancer</a:t>
            </a:r>
          </a:p>
        </p:txBody>
      </p:sp>
      <p:pic>
        <p:nvPicPr>
          <p:cNvPr id="2050" name="Picture 2" descr="mage result for bowl of fiber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455" y="3333750"/>
            <a:ext cx="4286250" cy="283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7422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Inflammation, polyphenols, and gut bacteria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Less inflammation                  a healthier gut</a:t>
            </a:r>
          </a:p>
          <a:p>
            <a:r>
              <a:rPr lang="en-US" sz="2400" dirty="0"/>
              <a:t>Polyphenols (plant-based antioxidant compounds)</a:t>
            </a:r>
          </a:p>
          <a:p>
            <a:pPr lvl="1"/>
            <a:r>
              <a:rPr lang="en-US" sz="2400" dirty="0"/>
              <a:t>Anti-inflammatories </a:t>
            </a:r>
          </a:p>
          <a:p>
            <a:pPr lvl="1"/>
            <a:r>
              <a:rPr lang="en-US" sz="2400" dirty="0"/>
              <a:t>Gut bacteria promote polyphenol absorption</a:t>
            </a:r>
          </a:p>
          <a:p>
            <a:pPr lvl="1"/>
            <a:r>
              <a:rPr lang="en-US" sz="2400" dirty="0"/>
              <a:t>Polyphenols promote growth and diversity of healthy microbiome</a:t>
            </a:r>
          </a:p>
          <a:p>
            <a:r>
              <a:rPr lang="en-US" sz="2400" dirty="0"/>
              <a:t>Polyphenol Sources:</a:t>
            </a:r>
          </a:p>
          <a:p>
            <a:pPr lvl="1"/>
            <a:r>
              <a:rPr lang="en-US" sz="2200" dirty="0"/>
              <a:t>Plant foods: veggies, fruits, whole grains, nuts, beans, seeds</a:t>
            </a:r>
          </a:p>
          <a:p>
            <a:pPr lvl="1"/>
            <a:r>
              <a:rPr lang="en-US" sz="2400" dirty="0"/>
              <a:t>Herbs + spices: turmeric, ginger, cinnamon, oregano, and rosemary</a:t>
            </a:r>
          </a:p>
          <a:p>
            <a:pPr lvl="1"/>
            <a:r>
              <a:rPr lang="en-US" sz="2400" dirty="0"/>
              <a:t>Others: tea, coffee, dark chocolate, red wine, and EVOO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4114800" y="2345453"/>
            <a:ext cx="822960" cy="0"/>
          </a:xfrm>
          <a:prstGeom prst="straightConnector1">
            <a:avLst/>
          </a:prstGeom>
          <a:ln w="508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0" y="6211956"/>
            <a:ext cx="1166853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Hussain, T., Tan, B., Yin, Y., </a:t>
            </a:r>
            <a:r>
              <a:rPr lang="en-US" sz="1500" dirty="0" err="1"/>
              <a:t>Blachier</a:t>
            </a:r>
            <a:r>
              <a:rPr lang="en-US" sz="1500" dirty="0"/>
              <a:t>, F., </a:t>
            </a:r>
            <a:r>
              <a:rPr lang="en-US" sz="1500" dirty="0" err="1"/>
              <a:t>Tossou</a:t>
            </a:r>
            <a:r>
              <a:rPr lang="en-US" sz="1500" dirty="0"/>
              <a:t>, M. C., &amp; Rahu, N. (2016). Oxidative Stress and Inflammation: What Polyphenols Can Do for Us?. </a:t>
            </a:r>
            <a:r>
              <a:rPr lang="en-US" sz="1500" i="1" dirty="0"/>
              <a:t>Oxidative medicine and cellular longevity</a:t>
            </a:r>
            <a:r>
              <a:rPr lang="en-US" sz="1500" dirty="0"/>
              <a:t>, </a:t>
            </a:r>
            <a:r>
              <a:rPr lang="en-US" sz="1500" i="1" dirty="0"/>
              <a:t>2016</a:t>
            </a:r>
            <a:r>
              <a:rPr lang="en-US" sz="1500" dirty="0"/>
              <a:t>, 7432797. https://</a:t>
            </a:r>
            <a:r>
              <a:rPr lang="en-US" sz="1500" dirty="0" err="1"/>
              <a:t>doi.org</a:t>
            </a:r>
            <a:r>
              <a:rPr lang="en-US" sz="1500" dirty="0"/>
              <a:t>/10.1155/2016/7432797</a:t>
            </a:r>
          </a:p>
        </p:txBody>
      </p:sp>
    </p:spTree>
    <p:extLst>
      <p:ext uri="{BB962C8B-B14F-4D97-AF65-F5344CB8AC3E}">
        <p14:creationId xmlns:p14="http://schemas.microsoft.com/office/powerpoint/2010/main" val="1257669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Fermented foods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Fermented foods may act as natural probiotics</a:t>
            </a:r>
          </a:p>
          <a:p>
            <a:r>
              <a:rPr lang="en-US" sz="2400" dirty="0"/>
              <a:t>Fermentation is a traditional way of preserving food</a:t>
            </a:r>
          </a:p>
          <a:p>
            <a:r>
              <a:rPr lang="en-US" sz="2400" dirty="0"/>
              <a:t>Fermented foods include:</a:t>
            </a:r>
          </a:p>
          <a:p>
            <a:pPr lvl="1"/>
            <a:r>
              <a:rPr lang="en-US" sz="2400" dirty="0"/>
              <a:t>Dairy: yogurt, kefir</a:t>
            </a:r>
          </a:p>
          <a:p>
            <a:pPr lvl="1"/>
            <a:r>
              <a:rPr lang="en-US" sz="2400" dirty="0"/>
              <a:t>Vegetables: sauerkraut, kimchi, pickles</a:t>
            </a:r>
          </a:p>
          <a:p>
            <a:pPr lvl="1"/>
            <a:r>
              <a:rPr lang="en-US" sz="2400" dirty="0"/>
              <a:t>Soy: miso, tempeh</a:t>
            </a:r>
          </a:p>
          <a:p>
            <a:pPr lvl="1"/>
            <a:r>
              <a:rPr lang="en-US" sz="2400" dirty="0"/>
              <a:t>Other: apple cider vinegar </a:t>
            </a:r>
          </a:p>
        </p:txBody>
      </p:sp>
      <p:pic>
        <p:nvPicPr>
          <p:cNvPr id="4" name="Picture 2" descr="mage result for probiotic imag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496" y="3167743"/>
            <a:ext cx="3999728" cy="2661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98783" y="5988328"/>
            <a:ext cx="1092946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err="1"/>
              <a:t>Jijon</a:t>
            </a:r>
            <a:r>
              <a:rPr lang="en-US" sz="1500" dirty="0"/>
              <a:t> H, Backer J, Diaz H, Yeung H, Thiel D, </a:t>
            </a:r>
            <a:r>
              <a:rPr lang="en-US" sz="1500" dirty="0" err="1"/>
              <a:t>McKaigney</a:t>
            </a:r>
            <a:r>
              <a:rPr lang="en-US" sz="1500" dirty="0"/>
              <a:t> C, De Simone C, Madsen K. </a:t>
            </a:r>
            <a:r>
              <a:rPr lang="en-US" sz="1500" dirty="0">
                <a:hlinkClick r:id="rId3"/>
              </a:rPr>
              <a:t>DNA from probiotic bacteria modulates murine and human epithelial and immune function. </a:t>
            </a:r>
            <a:r>
              <a:rPr lang="en-US" sz="1500" dirty="0"/>
              <a:t>Gastroenterology. 2004 May;126(5):1358-73. </a:t>
            </a:r>
            <a:r>
              <a:rPr lang="en-US" sz="1500" dirty="0" err="1"/>
              <a:t>doi</a:t>
            </a:r>
            <a:r>
              <a:rPr lang="en-US" sz="1500" dirty="0"/>
              <a:t>: 10.1053/j.gastro.2004.02.003. PubMed PMID: 15131797. </a:t>
            </a:r>
          </a:p>
        </p:txBody>
      </p:sp>
    </p:spTree>
    <p:extLst>
      <p:ext uri="{BB962C8B-B14F-4D97-AF65-F5344CB8AC3E}">
        <p14:creationId xmlns:p14="http://schemas.microsoft.com/office/powerpoint/2010/main" val="1390827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Vitamin D – Important regulator of the immune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Vitamin D deficiency is common (42% of U.S. population)</a:t>
            </a:r>
          </a:p>
          <a:p>
            <a:pPr lvl="1"/>
            <a:r>
              <a:rPr lang="en-US" sz="2400" dirty="0"/>
              <a:t>May alter the gut microbiome</a:t>
            </a:r>
          </a:p>
          <a:p>
            <a:pPr lvl="1"/>
            <a:r>
              <a:rPr lang="en-US" sz="2400" dirty="0"/>
              <a:t>Associated with increased inflammation in the gut</a:t>
            </a:r>
          </a:p>
          <a:p>
            <a:r>
              <a:rPr lang="en-US" sz="2400" dirty="0"/>
              <a:t>Sources of vitamin D</a:t>
            </a:r>
          </a:p>
          <a:p>
            <a:pPr lvl="1"/>
            <a:r>
              <a:rPr lang="en-US" sz="2400" dirty="0"/>
              <a:t>Sunlight</a:t>
            </a:r>
          </a:p>
          <a:p>
            <a:pPr lvl="1"/>
            <a:r>
              <a:rPr lang="en-US" sz="2400" dirty="0"/>
              <a:t>Food: fatty fish, egg yolks, fortified foods (milk, dairy alternatives, and cereal) + sun-bathed mushrooms </a:t>
            </a:r>
          </a:p>
          <a:p>
            <a:pPr lvl="1"/>
            <a:r>
              <a:rPr lang="en-US" sz="2400" dirty="0"/>
              <a:t>Supplementation</a:t>
            </a:r>
          </a:p>
          <a:p>
            <a:r>
              <a:rPr lang="en-US" sz="2400" dirty="0"/>
              <a:t>Bottom line: know your Vitamin D status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8174" y="5983355"/>
            <a:ext cx="106547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The Impact of Vitamin D Levels on Inflammatory Status: A Systematic Review of Immune Cell Studies. </a:t>
            </a:r>
            <a:r>
              <a:rPr lang="en-US" sz="1500" dirty="0" err="1"/>
              <a:t>PLoS</a:t>
            </a:r>
            <a:r>
              <a:rPr lang="en-US" sz="1500" dirty="0"/>
              <a:t> One. 2015 Nov 3;10(11):e0141770. </a:t>
            </a:r>
            <a:r>
              <a:rPr lang="en-US" sz="1500" dirty="0" err="1"/>
              <a:t>doi</a:t>
            </a:r>
            <a:r>
              <a:rPr lang="en-US" sz="1500" dirty="0"/>
              <a:t>: 10.1371/journal.pone.0141770. </a:t>
            </a:r>
          </a:p>
        </p:txBody>
      </p:sp>
    </p:spTree>
    <p:extLst>
      <p:ext uri="{BB962C8B-B14F-4D97-AF65-F5344CB8AC3E}">
        <p14:creationId xmlns:p14="http://schemas.microsoft.com/office/powerpoint/2010/main" val="47285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Summary: Feed your flora nutrition tips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220689"/>
            <a:ext cx="9511066" cy="3714786"/>
          </a:xfrm>
        </p:spPr>
        <p:txBody>
          <a:bodyPr>
            <a:normAutofit/>
          </a:bodyPr>
          <a:lstStyle/>
          <a:p>
            <a:r>
              <a:rPr lang="en-US" sz="2400" dirty="0"/>
              <a:t>Eat a whole foods based diet that includes good sources of fiber.</a:t>
            </a:r>
          </a:p>
          <a:p>
            <a:r>
              <a:rPr lang="en-US" sz="2400" dirty="0"/>
              <a:t>Consume at least 30 different plant species each week.</a:t>
            </a:r>
          </a:p>
          <a:p>
            <a:r>
              <a:rPr lang="en-US" sz="2400" dirty="0"/>
              <a:t>Include fermented foods in your diet.</a:t>
            </a:r>
          </a:p>
          <a:p>
            <a:r>
              <a:rPr lang="en-US" sz="2400" dirty="0"/>
              <a:t>Limit intake of highly processed foods.</a:t>
            </a:r>
          </a:p>
          <a:p>
            <a:r>
              <a:rPr lang="en-US" sz="2400" dirty="0"/>
              <a:t>Avoid artificial sweeteners.</a:t>
            </a:r>
          </a:p>
        </p:txBody>
      </p:sp>
      <p:sp>
        <p:nvSpPr>
          <p:cNvPr id="4" name="Rectangle 3"/>
          <p:cNvSpPr/>
          <p:nvPr/>
        </p:nvSpPr>
        <p:spPr>
          <a:xfrm>
            <a:off x="1003207" y="5074125"/>
            <a:ext cx="44408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200" i="1" dirty="0"/>
              <a:t>“Eat food. Not too much. Mostly plants.”</a:t>
            </a:r>
          </a:p>
          <a:p>
            <a:pPr algn="ctr"/>
            <a:r>
              <a:rPr lang="en-US" sz="2200" i="1" dirty="0"/>
              <a:t>~Michael </a:t>
            </a:r>
            <a:r>
              <a:rPr lang="en-US" sz="2200" i="1" dirty="0" err="1"/>
              <a:t>Pollan</a:t>
            </a:r>
            <a:r>
              <a:rPr lang="en-US" sz="2200" i="1" dirty="0"/>
              <a:t> </a:t>
            </a:r>
          </a:p>
        </p:txBody>
      </p:sp>
      <p:pic>
        <p:nvPicPr>
          <p:cNvPr id="6146" name="Picture 2" descr="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6639" y="3543051"/>
            <a:ext cx="4844885" cy="2666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5077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ChangeArrowheads="1"/>
          </p:cNvSpPr>
          <p:nvPr/>
        </p:nvSpPr>
        <p:spPr bwMode="auto">
          <a:xfrm>
            <a:off x="2057400" y="1828800"/>
            <a:ext cx="8610600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4000" b="1" dirty="0">
                <a:solidFill>
                  <a:srgbClr val="525A44"/>
                </a:solidFill>
                <a:latin typeface="Myriad Pro" charset="0"/>
                <a:ea typeface="MS PGothic" charset="-128"/>
              </a:rPr>
              <a:t>Summary: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4000" b="1" dirty="0">
                <a:solidFill>
                  <a:srgbClr val="525A44"/>
                </a:solidFill>
                <a:latin typeface="Myriad Pro" charset="0"/>
                <a:ea typeface="MS PGothic" charset="-128"/>
              </a:rPr>
              <a:t>“Let food be thy medicine and medicine be thy food” ~Hippocrates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5453" y="4559300"/>
            <a:ext cx="5710237" cy="180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8086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5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5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125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59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259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800" decel="100000" fill="hold"/>
                                        <p:tgtEl>
                                          <p:spTgt spid="1259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95</TotalTime>
  <Words>581</Words>
  <Application>Microsoft Office PowerPoint</Application>
  <PresentationFormat>Widescreen</PresentationFormat>
  <Paragraphs>62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MS PGothic</vt:lpstr>
      <vt:lpstr>Arial</vt:lpstr>
      <vt:lpstr>Calibri</vt:lpstr>
      <vt:lpstr>Myriad Pro</vt:lpstr>
      <vt:lpstr>Rockwell</vt:lpstr>
      <vt:lpstr>Rockwell Condensed</vt:lpstr>
      <vt:lpstr>Rockwell Extra Bold</vt:lpstr>
      <vt:lpstr>Wingdings</vt:lpstr>
      <vt:lpstr>Wood Type</vt:lpstr>
      <vt:lpstr>                                          Let’s Talk Anti-Inflammatory  Foods and Immune Function      </vt:lpstr>
      <vt:lpstr>Our health begins in the gut! </vt:lpstr>
      <vt:lpstr>Feed your flora with fiber </vt:lpstr>
      <vt:lpstr>Inflammation, polyphenols, and gut bacteria</vt:lpstr>
      <vt:lpstr>Fermented foods </vt:lpstr>
      <vt:lpstr>Vitamin D – Important regulator of the immune system</vt:lpstr>
      <vt:lpstr>Summary: Feed your flora nutrition tips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                      “LET’S TALK  ANTI-INFLAMMATORY FOODS!”   </dc:title>
  <dc:creator>Barth, Christina - Contractor {PEP}</dc:creator>
  <cp:lastModifiedBy>Zakkary Swihart</cp:lastModifiedBy>
  <cp:revision>10</cp:revision>
  <dcterms:created xsi:type="dcterms:W3CDTF">2020-05-16T16:52:01Z</dcterms:created>
  <dcterms:modified xsi:type="dcterms:W3CDTF">2020-05-21T16:02:39Z</dcterms:modified>
</cp:coreProperties>
</file>